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7" r:id="rId3"/>
    <p:sldId id="257" r:id="rId4"/>
    <p:sldId id="260" r:id="rId5"/>
    <p:sldId id="261" r:id="rId6"/>
    <p:sldId id="266" r:id="rId7"/>
    <p:sldId id="263" r:id="rId8"/>
    <p:sldId id="264" r:id="rId9"/>
    <p:sldId id="267" r:id="rId10"/>
    <p:sldId id="268" r:id="rId11"/>
    <p:sldId id="269" r:id="rId12"/>
    <p:sldId id="270" r:id="rId13"/>
    <p:sldId id="285" r:id="rId14"/>
    <p:sldId id="275" r:id="rId15"/>
    <p:sldId id="276" r:id="rId16"/>
    <p:sldId id="271" r:id="rId17"/>
    <p:sldId id="277" r:id="rId18"/>
    <p:sldId id="272" r:id="rId19"/>
    <p:sldId id="274" r:id="rId20"/>
    <p:sldId id="278" r:id="rId21"/>
    <p:sldId id="279" r:id="rId22"/>
    <p:sldId id="284" r:id="rId23"/>
    <p:sldId id="280" r:id="rId24"/>
    <p:sldId id="273" r:id="rId25"/>
    <p:sldId id="282" r:id="rId26"/>
    <p:sldId id="281" r:id="rId27"/>
    <p:sldId id="283" r:id="rId28"/>
    <p:sldId id="298" r:id="rId29"/>
    <p:sldId id="299" r:id="rId30"/>
    <p:sldId id="300" r:id="rId31"/>
    <p:sldId id="286" r:id="rId32"/>
    <p:sldId id="287" r:id="rId33"/>
    <p:sldId id="288" r:id="rId34"/>
    <p:sldId id="289" r:id="rId35"/>
    <p:sldId id="294" r:id="rId36"/>
    <p:sldId id="291" r:id="rId37"/>
    <p:sldId id="292" r:id="rId38"/>
    <p:sldId id="296" r:id="rId39"/>
    <p:sldId id="302" r:id="rId40"/>
    <p:sldId id="303" r:id="rId41"/>
    <p:sldId id="305" r:id="rId42"/>
    <p:sldId id="301" r:id="rId4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808080"/>
    <a:srgbClr val="9AA9BF"/>
    <a:srgbClr val="0EB4D3"/>
    <a:srgbClr val="2969A8"/>
    <a:srgbClr val="1F38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34.jpeg>
</file>

<file path=ppt/media/image35.gif>
</file>

<file path=ppt/media/image36.gif>
</file>

<file path=ppt/media/image37.jpeg>
</file>

<file path=ppt/media/image38.gif>
</file>

<file path=ppt/media/image39.gif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5D0F30-DC18-4890-A374-341419053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CBAD88-C97A-4A61-BEEC-6B732588A5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4EBC07-08B5-4915-8995-4B736E88E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EF8362-5DFE-45A9-8861-5CFFEF5D9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C62ACD-2411-47CE-ABE5-87467A207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42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C7ED56-8F3A-4ABD-8F4B-804DDA56D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41056C-ACB5-4D73-AF7C-F9FFD8A31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A8C246-8AD1-4E74-84E1-D452059DD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95CCC9-1E48-4E48-BAF5-46D289058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23287D-5F2A-4BAD-9602-78A01C383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376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07C692-DD0F-48BE-803C-D8576E78B1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DDC675-58CC-4D7E-A4B1-95B63BFCB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40BBC2-5C40-4FAA-BF76-370294657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52F275-BA3D-44AF-A077-EF9A9B13E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696046-3CC2-4641-B9B1-B0F75EB1E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3936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9BAC45-8BE3-4C71-A13F-5CD6F1698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98AED6-789F-4F43-92C1-1C42E1084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7E67A3-7A40-41FC-BBA7-586F44A29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37D68-42DC-407F-9720-1B0C67BEA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137397-40F1-476C-B492-560AED0C2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150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C5130F-7CA4-4CBE-8BD6-981BFC85C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36F34A-3755-4000-B1F6-411BE2F2A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A59509-2741-45CC-9FDE-A33D69174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16B12D-1F66-42A2-83BB-8F5C73354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D6CA66-E34D-4AB9-A79A-52D6C2B13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93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478BB6-64E1-4206-979C-2BB0F2B2B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5965C4-B7F7-4317-B6D6-170D6C2EE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F772BF-195D-415D-AD9C-5ED349D32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0F28E6-623B-4350-99F5-BEA659710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F70168-3866-4633-9B81-B49BC2F0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EF2D29-0B7C-4375-95BB-E0C9B083C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171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43AADE-0537-41AA-9684-F054530F7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C38EAA-0114-4352-8C59-3592C6D3E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504940-1260-45EC-B1E3-2518AA3F8E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0EFFB2-AF71-43C4-84B7-7157CCCED0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82B3D2B-D258-4E8E-86D8-87016AC26D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A5F1C4A-B8D4-4395-BC69-BCB6029A5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57BB05F-CE12-4FE6-86B0-F94848F02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87C544A-B968-40F8-B751-408A263A8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805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E9E5DC-112B-4615-A067-C8C04E259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C0B04B1-1A40-4E28-BD15-1C506F917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CD48AD9-7A4E-4F4B-8867-9E51C0245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663D11-2B81-4F1F-8F9D-64F97676E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914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8DACC2-D136-47AD-95CE-FB2448DDE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A1036-81A4-4BD6-8B02-9B6D26B9F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1A072F-6083-4897-8371-957AAE15B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75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4AE6A-537B-4AD7-9C26-4963807F7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39DA38-25B3-487B-B192-61175979D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BB4242-529D-4AF3-A44A-9972F524C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2694E1-8D93-4F7F-AED6-2FE1012EA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2E5D07-9318-433D-98E2-1E2BF90B1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269F7A-9AD3-4BA7-8A40-C17547562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333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E6100A-B08E-4542-88B5-23B14ECDE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8E4D7A-555F-459E-A4D7-5EC729908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090895-0484-4DAE-90B8-6FCCD3B384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F94F95-79DC-46DF-9E44-2E265F49E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A1972A-81CD-4215-95BB-843B89D9B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356C9B-D9C3-4325-A15A-23358943D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529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51C6819-DF2C-4A24-96B8-27868EC4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482243-75B8-4C14-98FB-586ACB4FD9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FD9087-D7E9-42A9-85FC-C3C14E9B4B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B5661-1DBE-45AB-875A-A8B266E96172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C557A8-3927-4CE6-9CDA-43FBE1110E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482817-1E0F-43B1-B155-73A2BFD34A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E84F6-68DA-4266-A428-DECC0D218F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603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hyperlink" Target="https://www.notion.so/Jaehyuk-Heo-resume-c8e0eff6b5ba444b8babd93a762fcd07" TargetMode="External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gif"/><Relationship Id="rId4" Type="http://schemas.openxmlformats.org/officeDocument/2006/relationships/image" Target="../media/image35.gi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taì ëí ì´ë¯¸ì§ ê²ìê²°ê³¼">
            <a:extLst>
              <a:ext uri="{FF2B5EF4-FFF2-40B4-BE49-F238E27FC236}">
                <a16:creationId xmlns:a16="http://schemas.microsoft.com/office/drawing/2014/main" id="{6B02B4E1-233D-4B41-A901-E069A7815B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5" r="2" b="9422"/>
          <a:stretch/>
        </p:blipFill>
        <p:spPr bwMode="auto">
          <a:xfrm>
            <a:off x="5220113" y="-5667"/>
            <a:ext cx="6971887" cy="2976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ê´ë ¨ ì´ë¯¸ì§">
            <a:extLst>
              <a:ext uri="{FF2B5EF4-FFF2-40B4-BE49-F238E27FC236}">
                <a16:creationId xmlns:a16="http://schemas.microsoft.com/office/drawing/2014/main" id="{7A0F13C5-99A8-4869-B0EF-9CBFF8F602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6380" r="-1" b="29407"/>
          <a:stretch/>
        </p:blipFill>
        <p:spPr bwMode="auto">
          <a:xfrm>
            <a:off x="4693920" y="4571760"/>
            <a:ext cx="7498080" cy="2286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networkì ëí ì´ë¯¸ì§ ê²ìê²°ê³¼">
            <a:extLst>
              <a:ext uri="{FF2B5EF4-FFF2-40B4-BE49-F238E27FC236}">
                <a16:creationId xmlns:a16="http://schemas.microsoft.com/office/drawing/2014/main" id="{D8AEEFD3-CA81-4944-81C9-E571D2C1E9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50" r="1" b="20376"/>
          <a:stretch/>
        </p:blipFill>
        <p:spPr bwMode="auto">
          <a:xfrm>
            <a:off x="5669281" y="2285999"/>
            <a:ext cx="652272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Freeform 3">
            <a:extLst>
              <a:ext uri="{FF2B5EF4-FFF2-40B4-BE49-F238E27FC236}">
                <a16:creationId xmlns:a16="http://schemas.microsoft.com/office/drawing/2014/main" id="{D3B67387-E1AF-4422-A3BE-470F36AAD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 4">
            <a:extLst>
              <a:ext uri="{FF2B5EF4-FFF2-40B4-BE49-F238E27FC236}">
                <a16:creationId xmlns:a16="http://schemas.microsoft.com/office/drawing/2014/main" id="{BFDB170C-F1C9-479A-B799-7374CFFFF7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E71CA3-A030-4E4D-B2D3-0FEB15B212FA}"/>
              </a:ext>
            </a:extLst>
          </p:cNvPr>
          <p:cNvSpPr txBox="1"/>
          <p:nvPr/>
        </p:nvSpPr>
        <p:spPr>
          <a:xfrm>
            <a:off x="804672" y="2600325"/>
            <a:ext cx="4948428" cy="265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</a:t>
            </a:r>
            <a:r>
              <a:rPr lang="en-US" altLang="ko-KR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ata</a:t>
            </a:r>
            <a:endParaRPr lang="en-US" altLang="ko-KR" sz="3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</a:t>
            </a:r>
            <a:r>
              <a:rPr lang="en-US" altLang="ko-KR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nalysis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A3CB54-2106-46DC-AA37-A96D4D160148}"/>
              </a:ext>
            </a:extLst>
          </p:cNvPr>
          <p:cNvSpPr txBox="1"/>
          <p:nvPr/>
        </p:nvSpPr>
        <p:spPr>
          <a:xfrm>
            <a:off x="804671" y="3200400"/>
            <a:ext cx="28660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N</a:t>
            </a:r>
            <a:r>
              <a:rPr lang="en-US" altLang="ko-KR" sz="5400" dirty="0"/>
              <a:t>etwork</a:t>
            </a:r>
            <a:endParaRPr lang="ko-KR" altLang="en-US" sz="5400" dirty="0"/>
          </a:p>
        </p:txBody>
      </p:sp>
    </p:spTree>
    <p:extLst>
      <p:ext uri="{BB962C8B-B14F-4D97-AF65-F5344CB8AC3E}">
        <p14:creationId xmlns:p14="http://schemas.microsoft.com/office/powerpoint/2010/main" val="5396034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data analysisì ëí ì´ë¯¸ì§ ê²ìê²°ê³¼">
            <a:extLst>
              <a:ext uri="{FF2B5EF4-FFF2-40B4-BE49-F238E27FC236}">
                <a16:creationId xmlns:a16="http://schemas.microsoft.com/office/drawing/2014/main" id="{60E4A62E-8B77-44A2-B7B7-C63C9A951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288" y="802440"/>
            <a:ext cx="7856694" cy="525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7D80AA2-CA3B-4B79-B92F-196E79D762C2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F53EEB-795A-4F0C-BA87-DA6D4D0D28F8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23077A-C346-4D42-9105-D57A8DB81506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B1609-4A6A-4A27-AD65-0BC1BB1BE4F2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89815C-6554-4C77-ADB5-F5025D702F0F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4726A91-8FF4-4DF3-8EC2-4F8055F53504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2B08CE1-3159-4DF0-8014-E9C6987189BD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81D2DFF-FF6D-415F-A722-7280D483BADE}"/>
                </a:ext>
              </a:extLst>
            </p:cNvPr>
            <p:cNvSpPr txBox="1"/>
            <p:nvPr/>
          </p:nvSpPr>
          <p:spPr>
            <a:xfrm>
              <a:off x="4684751" y="3056606"/>
              <a:ext cx="465063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가치를 발견하는 것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1429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data decisionì ëí ì´ë¯¸ì§ ê²ìê²°ê³¼">
            <a:extLst>
              <a:ext uri="{FF2B5EF4-FFF2-40B4-BE49-F238E27FC236}">
                <a16:creationId xmlns:a16="http://schemas.microsoft.com/office/drawing/2014/main" id="{AE613F79-BD3A-46DE-9156-15288A33F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288" y="802440"/>
            <a:ext cx="7856692" cy="525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F03E51-FBB4-47EF-854F-B71C51DC230F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4EDB5F-8484-4606-B24E-FEBE3746D9B4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96BDF6-11FB-412D-AEAF-0B35220815B4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841966-6FEC-41FA-8363-F0CD817E9573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E2FB25-CDB2-4177-B373-316B6B20CC12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01D6A32-7B76-4E2C-8509-869827861A2E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72962DB-6615-4374-B19F-963130F30563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17B4B8-E322-4484-82EE-A78CD26C892B}"/>
                </a:ext>
              </a:extLst>
            </p:cNvPr>
            <p:cNvSpPr txBox="1"/>
            <p:nvPr/>
          </p:nvSpPr>
          <p:spPr>
            <a:xfrm>
              <a:off x="4428270" y="3056606"/>
              <a:ext cx="516359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의사결정을 위한 근거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2831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data decisionì ëí ì´ë¯¸ì§ ê²ìê²°ê³¼">
            <a:extLst>
              <a:ext uri="{FF2B5EF4-FFF2-40B4-BE49-F238E27FC236}">
                <a16:creationId xmlns:a16="http://schemas.microsoft.com/office/drawing/2014/main" id="{975A9934-9467-4FD9-A7A9-FB1600B95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717" y="802440"/>
            <a:ext cx="7856687" cy="525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00E5C3-B51F-4C76-9A5F-0C3D53883759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4C6153-0B20-49AC-B00F-F94ACEBBBD34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A36C31-D807-4B5C-909F-3BE7105CAA63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8D6DE4-6A2D-429D-8ED3-0243BA944C76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9A00CB-B70A-4A62-B003-8983F8162992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A0CDB5F-194C-4B78-A019-5719B7103E9F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B8AF483-AEA3-45CB-AE9A-01B0EFFC3B61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AADFE5C-3AA0-4A60-BDA5-F242752059F2}"/>
                </a:ext>
              </a:extLst>
            </p:cNvPr>
            <p:cNvSpPr txBox="1"/>
            <p:nvPr/>
          </p:nvSpPr>
          <p:spPr>
            <a:xfrm>
              <a:off x="3568261" y="3056606"/>
              <a:ext cx="688361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데이터를 기반으로 하는 환경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3059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8" descr="data science venn diagramì ëí ì´ë¯¸ì§ ê²ìê²°ê³¼">
            <a:extLst>
              <a:ext uri="{FF2B5EF4-FFF2-40B4-BE49-F238E27FC236}">
                <a16:creationId xmlns:a16="http://schemas.microsoft.com/office/drawing/2014/main" id="{DD9A74E1-F4F3-4961-B048-04F4A937E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5513" y="802440"/>
            <a:ext cx="6318366" cy="5236410"/>
          </a:xfrm>
          <a:prstGeom prst="rect">
            <a:avLst/>
          </a:prstGeom>
          <a:noFill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D40927D-9D09-4F12-A216-43DDF86BC9C1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57E317-9D22-434D-8A6A-02E8AB56F920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CFB2EF-5422-4C42-A002-544CF5B3C31C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3494B6-A180-4C27-938F-8C5FB7359D64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F13053-4B42-4370-931B-6DF9CC770297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90F07E7-57C6-41C9-8CC9-404944443567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CB9D528-CE23-451A-88A5-51C1408AB271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D949B3B-97D2-4B9C-A623-4553C68D5422}"/>
                </a:ext>
              </a:extLst>
            </p:cNvPr>
            <p:cNvSpPr txBox="1"/>
            <p:nvPr/>
          </p:nvSpPr>
          <p:spPr>
            <a:xfrm>
              <a:off x="4146144" y="3056606"/>
              <a:ext cx="57278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데이터 </a:t>
              </a:r>
              <a:r>
                <a:rPr lang="ko-KR" altLang="en-US" sz="4000" b="1" dirty="0" err="1">
                  <a:solidFill>
                    <a:schemeClr val="bg1"/>
                  </a:solidFill>
                </a:rPr>
                <a:t>사이언티스트란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?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7602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2" descr="supervised learningì ëí ì´ë¯¸ì§ ê²ìê²°ê³¼">
            <a:extLst>
              <a:ext uri="{FF2B5EF4-FFF2-40B4-BE49-F238E27FC236}">
                <a16:creationId xmlns:a16="http://schemas.microsoft.com/office/drawing/2014/main" id="{78B664C3-E1AF-4E24-BBC4-D13D4E42B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47" y="802440"/>
            <a:ext cx="7838928" cy="525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0E9F34-7F81-4810-B061-6468229B958F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FE249F-4079-4DD4-A4C6-19B6F2558778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AF4E2C-A105-494B-894E-91DD7C0F055E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6E02C3-2E8B-42CC-9055-34E5E8112A2D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74277C0-2948-4210-A966-582AE6581BEA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C46BBC2-1F4F-463E-AAAA-B2630E6C37E1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16BD25A-FA40-45A9-9AB8-19CFFDBD321A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75A8E43-9826-4B84-93DA-CAFBAB6241C0}"/>
                </a:ext>
              </a:extLst>
            </p:cNvPr>
            <p:cNvSpPr txBox="1"/>
            <p:nvPr/>
          </p:nvSpPr>
          <p:spPr>
            <a:xfrm>
              <a:off x="5262633" y="3056606"/>
              <a:ext cx="349486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 err="1">
                  <a:solidFill>
                    <a:schemeClr val="bg1"/>
                  </a:solidFill>
                </a:rPr>
                <a:t>머신러닝이란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?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9109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4" descr="unsupervised learningì ëí ì´ë¯¸ì§ ê²ìê²°ê³¼">
            <a:extLst>
              <a:ext uri="{FF2B5EF4-FFF2-40B4-BE49-F238E27FC236}">
                <a16:creationId xmlns:a16="http://schemas.microsoft.com/office/drawing/2014/main" id="{CB365A33-3785-4446-9177-1DB0DB8F5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34" y="797084"/>
            <a:ext cx="7838920" cy="525847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D840B3-CA4E-47AA-8723-2E08B1E87EF3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6AC21B-2301-4CF5-93B4-F434095ADE9F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DD48DF-CE64-4A75-8983-682A8964760C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A67A68-3936-4921-BD42-92E553BF33CA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CBDA66-DD51-4B91-8F2F-4B7088A6119F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02D979E-986C-4615-85D5-8FD54D3D773C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0B02C57-E5A5-46A1-8B24-F6BA560CCBF8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8A6E15-318C-4408-8DBD-5C904C274FFA}"/>
                </a:ext>
              </a:extLst>
            </p:cNvPr>
            <p:cNvSpPr txBox="1"/>
            <p:nvPr/>
          </p:nvSpPr>
          <p:spPr>
            <a:xfrm>
              <a:off x="5220957" y="3056606"/>
              <a:ext cx="357822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패턴을 찾는다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.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6189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" descr="machine learningì ëí ì´ë¯¸ì§ ê²ìê²°ê³¼">
            <a:extLst>
              <a:ext uri="{FF2B5EF4-FFF2-40B4-BE49-F238E27FC236}">
                <a16:creationId xmlns:a16="http://schemas.microsoft.com/office/drawing/2014/main" id="{3343B8EF-4183-4BE6-A169-1E5F61152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48" y="797084"/>
            <a:ext cx="7838920" cy="525847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9DABCE5-C733-4E0C-9F02-98D9901DDD5A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D22B979-89DF-4202-9AB0-5E47A7EF64EB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ED986A-A966-4EF4-917C-1192EA33DAF4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91238D-5C03-4E1F-9CA7-ADA92047F750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6C3368-6981-4312-8D00-15F64C3EDA7C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CCC1DCF-8AE5-4D95-93F8-F3A90BDBFC06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CD6055C-DAD3-40C5-A220-CC94D6059993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A49C87F-20BF-465A-88E4-CF02EB1AFFDA}"/>
                </a:ext>
              </a:extLst>
            </p:cNvPr>
            <p:cNvSpPr txBox="1"/>
            <p:nvPr/>
          </p:nvSpPr>
          <p:spPr>
            <a:xfrm>
              <a:off x="5288281" y="3056606"/>
              <a:ext cx="344357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반복적인 학습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6801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 descr="https://drive.google.com/uc?export=view&amp;id=1O8z-1klZzLpCzoQ48tcblb0ua8dl6VEx">
            <a:extLst>
              <a:ext uri="{FF2B5EF4-FFF2-40B4-BE49-F238E27FC236}">
                <a16:creationId xmlns:a16="http://schemas.microsoft.com/office/drawing/2014/main" id="{027FF8D1-9305-435F-83BD-A55D2E594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47" y="797084"/>
            <a:ext cx="7838919" cy="525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7AAAD31-38FE-4EE3-AF9F-EFD500FC01A7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B59227-DEA8-4147-9431-E5B3C12E2931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3FA90E-687F-402F-8FA3-9A25358EF88F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9BE4A7-8294-453A-BD33-A6E182B55965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08D42D-46E3-4578-89E7-F9C111A22146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83687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362" name="Picture 2" descr="ê´ë ¨ ì´ë¯¸ì§">
            <a:extLst>
              <a:ext uri="{FF2B5EF4-FFF2-40B4-BE49-F238E27FC236}">
                <a16:creationId xmlns:a16="http://schemas.microsoft.com/office/drawing/2014/main" id="{B7607C2B-69BD-406F-BC93-456711F0F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6706" y="802437"/>
            <a:ext cx="5433089" cy="525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41CDF92-7881-4A80-8865-1F9F743C0C2F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CD815A-5372-473F-84A7-956FCAEF3869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4FB558-96E4-4946-BE4D-F8EF224CDC41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BEE5A4-8FCC-4129-AAB8-D313482472D2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BCFF5D-45A6-408F-B58E-3AC55EC7F762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793F0D-A7D8-4C32-AB06-E70C8A320A52}"/>
              </a:ext>
            </a:extLst>
          </p:cNvPr>
          <p:cNvSpPr txBox="1"/>
          <p:nvPr/>
        </p:nvSpPr>
        <p:spPr>
          <a:xfrm>
            <a:off x="6917700" y="3055197"/>
            <a:ext cx="1847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311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9EC086C6-DF63-4475-9A2E-775B6937BE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048" y="797084"/>
            <a:ext cx="7838928" cy="52584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156874-87A8-43E0-B95A-51156FF0C622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C9AD5D-1123-4D13-BD88-B89160855C1B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DDD4C4-7426-4114-9698-ADBF8CA6F65A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B17245-C64F-4053-A592-3B5362B242CF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D19853-0D33-4244-BA05-E8F7AC88AAD5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65F8E08-33CC-487E-83DF-B0149EEB2A7C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AB4DF9A-A37F-4359-8273-7C1D134D91AC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133DEDC-1A4D-4742-8425-B67093609883}"/>
                </a:ext>
              </a:extLst>
            </p:cNvPr>
            <p:cNvSpPr txBox="1"/>
            <p:nvPr/>
          </p:nvSpPr>
          <p:spPr>
            <a:xfrm>
              <a:off x="5519113" y="3056606"/>
              <a:ext cx="29819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 err="1">
                  <a:solidFill>
                    <a:schemeClr val="bg1"/>
                  </a:solidFill>
                </a:rPr>
                <a:t>딥러닝이란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?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2658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그룹 191">
            <a:extLst>
              <a:ext uri="{FF2B5EF4-FFF2-40B4-BE49-F238E27FC236}">
                <a16:creationId xmlns:a16="http://schemas.microsoft.com/office/drawing/2014/main" id="{FC37CF63-1BEC-44CD-A789-CEC36E67A09C}"/>
              </a:ext>
            </a:extLst>
          </p:cNvPr>
          <p:cNvGrpSpPr/>
          <p:nvPr/>
        </p:nvGrpSpPr>
        <p:grpSpPr>
          <a:xfrm>
            <a:off x="394701" y="275896"/>
            <a:ext cx="11511200" cy="3981239"/>
            <a:chOff x="501381" y="1456996"/>
            <a:chExt cx="11511200" cy="3981239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E43CFC0A-9DC4-4B15-A8E6-3119F167DF29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3" y="3624461"/>
              <a:ext cx="10725150" cy="0"/>
            </a:xfrm>
            <a:prstGeom prst="line">
              <a:avLst/>
            </a:prstGeom>
            <a:ln w="15875">
              <a:solidFill>
                <a:schemeClr val="bg2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0F7FF9-7890-485C-AF39-AE96BA7DFC67}"/>
                </a:ext>
              </a:extLst>
            </p:cNvPr>
            <p:cNvGrpSpPr/>
            <p:nvPr/>
          </p:nvGrpSpPr>
          <p:grpSpPr>
            <a:xfrm>
              <a:off x="777738" y="3529795"/>
              <a:ext cx="487634" cy="403445"/>
              <a:chOff x="777738" y="2377072"/>
              <a:chExt cx="487634" cy="403445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0067F1-C212-4EC0-9106-4A6FEA24E1EB}"/>
                  </a:ext>
                </a:extLst>
              </p:cNvPr>
              <p:cNvSpPr txBox="1"/>
              <p:nvPr/>
            </p:nvSpPr>
            <p:spPr>
              <a:xfrm>
                <a:off x="777738" y="2565073"/>
                <a:ext cx="4876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2013.3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DAC431C5-BDF0-4C2C-8BB8-44F58165012C}"/>
                  </a:ext>
                </a:extLst>
              </p:cNvPr>
              <p:cNvSpPr/>
              <p:nvPr/>
            </p:nvSpPr>
            <p:spPr>
              <a:xfrm>
                <a:off x="928687" y="2377072"/>
                <a:ext cx="185737" cy="18573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9850580-6A3F-4813-AF38-363C13FB615F}"/>
                </a:ext>
              </a:extLst>
            </p:cNvPr>
            <p:cNvGrpSpPr/>
            <p:nvPr/>
          </p:nvGrpSpPr>
          <p:grpSpPr>
            <a:xfrm>
              <a:off x="501381" y="2388861"/>
              <a:ext cx="1032655" cy="1140934"/>
              <a:chOff x="501381" y="1236138"/>
              <a:chExt cx="1032655" cy="1140934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770A10C-88FD-4A30-B66D-A83D249BB6FE}"/>
                  </a:ext>
                </a:extLst>
              </p:cNvPr>
              <p:cNvSpPr txBox="1"/>
              <p:nvPr/>
            </p:nvSpPr>
            <p:spPr>
              <a:xfrm>
                <a:off x="501381" y="1236138"/>
                <a:ext cx="103265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b="1" dirty="0">
                    <a:solidFill>
                      <a:schemeClr val="bg1"/>
                    </a:solidFill>
                  </a:rPr>
                  <a:t>수원대학교</a:t>
                </a:r>
                <a:r>
                  <a:rPr lang="ko-KR" altLang="en-US" sz="900" dirty="0">
                    <a:solidFill>
                      <a:schemeClr val="bg1"/>
                    </a:solidFill>
                  </a:rPr>
                  <a:t> 입학</a:t>
                </a:r>
              </a:p>
            </p:txBody>
          </p: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A892FD63-9153-46B2-BFFF-C82B560891A2}"/>
                  </a:ext>
                </a:extLst>
              </p:cNvPr>
              <p:cNvCxnSpPr>
                <a:stCxn id="10" idx="0"/>
              </p:cNvCxnSpPr>
              <p:nvPr/>
            </p:nvCxnSpPr>
            <p:spPr>
              <a:xfrm flipV="1">
                <a:off x="1021556" y="2138363"/>
                <a:ext cx="42" cy="238709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10AD68B3-F5E2-4CB6-B3C2-BC8EBB491919}"/>
                  </a:ext>
                </a:extLst>
              </p:cNvPr>
              <p:cNvGrpSpPr/>
              <p:nvPr/>
            </p:nvGrpSpPr>
            <p:grpSpPr>
              <a:xfrm>
                <a:off x="834634" y="1691546"/>
                <a:ext cx="373842" cy="373842"/>
                <a:chOff x="834634" y="1691546"/>
                <a:chExt cx="373842" cy="373842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F54D7CF6-EB97-40BC-A13D-76EFC4007681}"/>
                    </a:ext>
                  </a:extLst>
                </p:cNvPr>
                <p:cNvSpPr/>
                <p:nvPr/>
              </p:nvSpPr>
              <p:spPr>
                <a:xfrm>
                  <a:off x="834634" y="1691546"/>
                  <a:ext cx="373842" cy="373842"/>
                </a:xfrm>
                <a:prstGeom prst="ellipse">
                  <a:avLst/>
                </a:pr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17" name="그림 16">
                  <a:extLst>
                    <a:ext uri="{FF2B5EF4-FFF2-40B4-BE49-F238E27FC236}">
                      <a16:creationId xmlns:a16="http://schemas.microsoft.com/office/drawing/2014/main" id="{97122882-ACD9-45AC-9D3F-1F2E1E616C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2200" y="1747713"/>
                  <a:ext cx="238709" cy="238709"/>
                </a:xfrm>
                <a:prstGeom prst="rect">
                  <a:avLst/>
                </a:prstGeom>
                <a:noFill/>
              </p:spPr>
            </p:pic>
          </p:grp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BE56D587-EB07-4816-B236-0BFD791812A5}"/>
                  </a:ext>
                </a:extLst>
              </p:cNvPr>
              <p:cNvCxnSpPr>
                <a:cxnSpLocks/>
                <a:endCxn id="12" idx="2"/>
              </p:cNvCxnSpPr>
              <p:nvPr/>
            </p:nvCxnSpPr>
            <p:spPr>
              <a:xfrm flipV="1">
                <a:off x="1017709" y="1466970"/>
                <a:ext cx="0" cy="170405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025E6CD0-C839-45B8-BA75-8D14FCFD4F3B}"/>
                </a:ext>
              </a:extLst>
            </p:cNvPr>
            <p:cNvGrpSpPr/>
            <p:nvPr/>
          </p:nvGrpSpPr>
          <p:grpSpPr>
            <a:xfrm>
              <a:off x="1302528" y="3529795"/>
              <a:ext cx="487634" cy="403445"/>
              <a:chOff x="1302528" y="2377072"/>
              <a:chExt cx="487634" cy="403445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77DF44D1-3E0B-4FFE-9428-D78FD670559D}"/>
                  </a:ext>
                </a:extLst>
              </p:cNvPr>
              <p:cNvSpPr/>
              <p:nvPr/>
            </p:nvSpPr>
            <p:spPr>
              <a:xfrm>
                <a:off x="1453477" y="2377072"/>
                <a:ext cx="185737" cy="18573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1CA3E7F-E261-4291-A8B2-D61BA1EF691D}"/>
                  </a:ext>
                </a:extLst>
              </p:cNvPr>
              <p:cNvSpPr txBox="1"/>
              <p:nvPr/>
            </p:nvSpPr>
            <p:spPr>
              <a:xfrm>
                <a:off x="1302528" y="2565073"/>
                <a:ext cx="4876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2016.6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BE87FDA-92B8-4214-953D-27E2A35D7C76}"/>
                </a:ext>
              </a:extLst>
            </p:cNvPr>
            <p:cNvGrpSpPr/>
            <p:nvPr/>
          </p:nvGrpSpPr>
          <p:grpSpPr>
            <a:xfrm>
              <a:off x="3761141" y="3536146"/>
              <a:ext cx="487634" cy="403445"/>
              <a:chOff x="4449120" y="2383423"/>
              <a:chExt cx="487634" cy="403445"/>
            </a:xfrm>
          </p:grpSpPr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84293141-8545-43A6-84DC-D2ED0CEEC596}"/>
                  </a:ext>
                </a:extLst>
              </p:cNvPr>
              <p:cNvSpPr/>
              <p:nvPr/>
            </p:nvSpPr>
            <p:spPr>
              <a:xfrm>
                <a:off x="4600069" y="2383423"/>
                <a:ext cx="185737" cy="18573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9C07620-5D7A-45F6-AB81-5CF137EEF5B4}"/>
                  </a:ext>
                </a:extLst>
              </p:cNvPr>
              <p:cNvSpPr txBox="1"/>
              <p:nvPr/>
            </p:nvSpPr>
            <p:spPr>
              <a:xfrm>
                <a:off x="4449120" y="2571424"/>
                <a:ext cx="4876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2018.6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44D498D6-7307-4598-B192-3BAB58D40BD7}"/>
                </a:ext>
              </a:extLst>
            </p:cNvPr>
            <p:cNvGrpSpPr/>
            <p:nvPr/>
          </p:nvGrpSpPr>
          <p:grpSpPr>
            <a:xfrm>
              <a:off x="1546345" y="2300818"/>
              <a:ext cx="2458613" cy="1235328"/>
              <a:chOff x="1546345" y="2300818"/>
              <a:chExt cx="2458613" cy="1235328"/>
            </a:xfrm>
          </p:grpSpPr>
          <p:cxnSp>
            <p:nvCxnSpPr>
              <p:cNvPr id="25" name="연결선: 꺾임 24">
                <a:extLst>
                  <a:ext uri="{FF2B5EF4-FFF2-40B4-BE49-F238E27FC236}">
                    <a16:creationId xmlns:a16="http://schemas.microsoft.com/office/drawing/2014/main" id="{4BD0EE80-F441-4BA0-9125-3A39C20C7FAD}"/>
                  </a:ext>
                </a:extLst>
              </p:cNvPr>
              <p:cNvCxnSpPr>
                <a:cxnSpLocks/>
                <a:stCxn id="19" idx="0"/>
                <a:endCxn id="22" idx="0"/>
              </p:cNvCxnSpPr>
              <p:nvPr/>
            </p:nvCxnSpPr>
            <p:spPr>
              <a:xfrm rot="16200000" flipH="1">
                <a:off x="2772476" y="2303664"/>
                <a:ext cx="6351" cy="2458613"/>
              </a:xfrm>
              <a:prstGeom prst="bentConnector3">
                <a:avLst>
                  <a:gd name="adj1" fmla="val -3599433"/>
                </a:avLst>
              </a:prstGeom>
              <a:ln>
                <a:solidFill>
                  <a:srgbClr val="AFABAB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5C425399-488A-4FCC-9F76-03F5DB6FE86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47192" y="3182980"/>
                <a:ext cx="0" cy="119353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D9223DF-39A4-41E0-95E4-C6A7813DC0F5}"/>
                  </a:ext>
                </a:extLst>
              </p:cNvPr>
              <p:cNvSpPr txBox="1"/>
              <p:nvPr/>
            </p:nvSpPr>
            <p:spPr>
              <a:xfrm>
                <a:off x="2550834" y="2300818"/>
                <a:ext cx="39040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>
                    <a:solidFill>
                      <a:schemeClr val="bg1"/>
                    </a:solidFill>
                  </a:rPr>
                  <a:t>통계조사연구소</a:t>
                </a:r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2AD6B710-81E5-46EE-B814-4F7599D03459}"/>
                  </a:ext>
                </a:extLst>
              </p:cNvPr>
              <p:cNvCxnSpPr>
                <a:cxnSpLocks/>
                <a:endCxn id="27" idx="2"/>
              </p:cNvCxnSpPr>
              <p:nvPr/>
            </p:nvCxnSpPr>
            <p:spPr>
              <a:xfrm flipV="1">
                <a:off x="2746035" y="2531650"/>
                <a:ext cx="0" cy="135942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A492F97C-606F-4888-A60D-E75B159E7FFE}"/>
                  </a:ext>
                </a:extLst>
              </p:cNvPr>
              <p:cNvGrpSpPr/>
              <p:nvPr/>
            </p:nvGrpSpPr>
            <p:grpSpPr>
              <a:xfrm>
                <a:off x="2553147" y="2736162"/>
                <a:ext cx="388088" cy="373842"/>
                <a:chOff x="3575641" y="1583439"/>
                <a:chExt cx="373842" cy="373842"/>
              </a:xfrm>
            </p:grpSpPr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746B849A-03A8-4B39-88DB-0F95AA40C796}"/>
                    </a:ext>
                  </a:extLst>
                </p:cNvPr>
                <p:cNvSpPr/>
                <p:nvPr/>
              </p:nvSpPr>
              <p:spPr>
                <a:xfrm>
                  <a:off x="3575641" y="1583439"/>
                  <a:ext cx="373842" cy="373842"/>
                </a:xfrm>
                <a:prstGeom prst="ellipse">
                  <a:avLst/>
                </a:pr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31" name="그림 30">
                  <a:extLst>
                    <a:ext uri="{FF2B5EF4-FFF2-40B4-BE49-F238E27FC236}">
                      <a16:creationId xmlns:a16="http://schemas.microsoft.com/office/drawing/2014/main" id="{F90856F4-0413-48E5-96E2-58E2A58990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73299" y="1654202"/>
                  <a:ext cx="216627" cy="216627"/>
                </a:xfrm>
                <a:prstGeom prst="rect">
                  <a:avLst/>
                </a:prstGeom>
                <a:noFill/>
              </p:spPr>
            </p:pic>
          </p:grpSp>
        </p:grp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9A3011BD-5ADB-4EC4-816F-1751052F54FA}"/>
                </a:ext>
              </a:extLst>
            </p:cNvPr>
            <p:cNvCxnSpPr>
              <a:cxnSpLocks/>
              <a:stCxn id="20" idx="2"/>
              <a:endCxn id="60" idx="2"/>
            </p:cNvCxnSpPr>
            <p:nvPr/>
          </p:nvCxnSpPr>
          <p:spPr>
            <a:xfrm rot="16200000" flipH="1">
              <a:off x="2058434" y="3421150"/>
              <a:ext cx="12700" cy="1024179"/>
            </a:xfrm>
            <a:prstGeom prst="bentConnector3">
              <a:avLst>
                <a:gd name="adj1" fmla="val 1800000"/>
              </a:avLst>
            </a:prstGeom>
            <a:ln>
              <a:solidFill>
                <a:srgbClr val="AFABAB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0" name="그룹 129">
              <a:extLst>
                <a:ext uri="{FF2B5EF4-FFF2-40B4-BE49-F238E27FC236}">
                  <a16:creationId xmlns:a16="http://schemas.microsoft.com/office/drawing/2014/main" id="{57D029F4-8AB0-4801-9B75-2A47EBDD13D1}"/>
                </a:ext>
              </a:extLst>
            </p:cNvPr>
            <p:cNvGrpSpPr/>
            <p:nvPr/>
          </p:nvGrpSpPr>
          <p:grpSpPr>
            <a:xfrm>
              <a:off x="1551043" y="4157045"/>
              <a:ext cx="1032655" cy="1060542"/>
              <a:chOff x="1706810" y="4041310"/>
              <a:chExt cx="1032655" cy="1060542"/>
            </a:xfrm>
          </p:grpSpPr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BB37E5D6-E300-42A4-AA23-A603A49C87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26777" y="4041310"/>
                <a:ext cx="0" cy="127506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E3C5EF88-1667-4D76-8AD3-9884D4567ABD}"/>
                  </a:ext>
                </a:extLst>
              </p:cNvPr>
              <p:cNvCxnSpPr>
                <a:cxnSpLocks/>
                <a:stCxn id="36" idx="0"/>
              </p:cNvCxnSpPr>
              <p:nvPr/>
            </p:nvCxnSpPr>
            <p:spPr>
              <a:xfrm flipV="1">
                <a:off x="2223138" y="4722653"/>
                <a:ext cx="0" cy="148367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E3304BE-68E2-44B2-A9AC-295086FD8062}"/>
                  </a:ext>
                </a:extLst>
              </p:cNvPr>
              <p:cNvSpPr txBox="1"/>
              <p:nvPr/>
            </p:nvSpPr>
            <p:spPr>
              <a:xfrm>
                <a:off x="1706810" y="4871020"/>
                <a:ext cx="103265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>
                    <a:solidFill>
                      <a:schemeClr val="bg1"/>
                    </a:solidFill>
                  </a:rPr>
                  <a:t>통계학입문 </a:t>
                </a:r>
                <a:r>
                  <a:rPr lang="ko-KR" altLang="en-US" sz="900" dirty="0" err="1">
                    <a:solidFill>
                      <a:schemeClr val="bg1"/>
                    </a:solidFill>
                  </a:rPr>
                  <a:t>튜터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A6F6AA75-355E-464A-BCD7-7419DDFF9416}"/>
                  </a:ext>
                </a:extLst>
              </p:cNvPr>
              <p:cNvGrpSpPr/>
              <p:nvPr/>
            </p:nvGrpSpPr>
            <p:grpSpPr>
              <a:xfrm>
                <a:off x="2043760" y="4259868"/>
                <a:ext cx="373842" cy="373842"/>
                <a:chOff x="2043760" y="3107145"/>
                <a:chExt cx="373842" cy="373842"/>
              </a:xfrm>
            </p:grpSpPr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430F7134-77C4-4D29-81D3-190F0CC9EFE2}"/>
                    </a:ext>
                  </a:extLst>
                </p:cNvPr>
                <p:cNvSpPr/>
                <p:nvPr/>
              </p:nvSpPr>
              <p:spPr>
                <a:xfrm>
                  <a:off x="2043760" y="3107145"/>
                  <a:ext cx="373842" cy="373842"/>
                </a:xfrm>
                <a:prstGeom prst="ellipse">
                  <a:avLst/>
                </a:pr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39" name="그림 38">
                  <a:extLst>
                    <a:ext uri="{FF2B5EF4-FFF2-40B4-BE49-F238E27FC236}">
                      <a16:creationId xmlns:a16="http://schemas.microsoft.com/office/drawing/2014/main" id="{5C8437CD-5EA7-44F5-9ADC-55782D2D6C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10700" y="3179235"/>
                  <a:ext cx="237819" cy="237819"/>
                </a:xfrm>
                <a:prstGeom prst="rect">
                  <a:avLst/>
                </a:prstGeom>
                <a:noFill/>
              </p:spPr>
            </p:pic>
          </p:grp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F197AF9A-754A-403A-8A7B-530D063978B5}"/>
                </a:ext>
              </a:extLst>
            </p:cNvPr>
            <p:cNvGrpSpPr/>
            <p:nvPr/>
          </p:nvGrpSpPr>
          <p:grpSpPr>
            <a:xfrm>
              <a:off x="4242733" y="3529795"/>
              <a:ext cx="487634" cy="403445"/>
              <a:chOff x="4930712" y="2377072"/>
              <a:chExt cx="487634" cy="403445"/>
            </a:xfrm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BC73A69A-66D4-44F1-9911-7D5B56D2BD19}"/>
                  </a:ext>
                </a:extLst>
              </p:cNvPr>
              <p:cNvSpPr/>
              <p:nvPr/>
            </p:nvSpPr>
            <p:spPr>
              <a:xfrm>
                <a:off x="5081661" y="2377072"/>
                <a:ext cx="185737" cy="185737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864E359-0C16-4666-9C50-FF1235F03AD6}"/>
                  </a:ext>
                </a:extLst>
              </p:cNvPr>
              <p:cNvSpPr txBox="1"/>
              <p:nvPr/>
            </p:nvSpPr>
            <p:spPr>
              <a:xfrm>
                <a:off x="4930712" y="2565073"/>
                <a:ext cx="4876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2018.7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38908503-C7DA-441F-9A0E-DFEC8689701A}"/>
                </a:ext>
              </a:extLst>
            </p:cNvPr>
            <p:cNvGrpSpPr/>
            <p:nvPr/>
          </p:nvGrpSpPr>
          <p:grpSpPr>
            <a:xfrm>
              <a:off x="7661135" y="3529795"/>
              <a:ext cx="487634" cy="403445"/>
              <a:chOff x="9115466" y="2377072"/>
              <a:chExt cx="487634" cy="403445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D5FC289D-745B-407E-A804-983F9B45AB87}"/>
                  </a:ext>
                </a:extLst>
              </p:cNvPr>
              <p:cNvGrpSpPr/>
              <p:nvPr/>
            </p:nvGrpSpPr>
            <p:grpSpPr>
              <a:xfrm>
                <a:off x="9223156" y="2377072"/>
                <a:ext cx="228996" cy="185737"/>
                <a:chOff x="9223156" y="2377072"/>
                <a:chExt cx="228996" cy="185737"/>
              </a:xfrm>
            </p:grpSpPr>
            <p:sp>
              <p:nvSpPr>
                <p:cNvPr id="46" name="타원 45">
                  <a:extLst>
                    <a:ext uri="{FF2B5EF4-FFF2-40B4-BE49-F238E27FC236}">
                      <a16:creationId xmlns:a16="http://schemas.microsoft.com/office/drawing/2014/main" id="{02BDBF60-2BEB-401F-87E0-0CF30524E637}"/>
                    </a:ext>
                  </a:extLst>
                </p:cNvPr>
                <p:cNvSpPr/>
                <p:nvPr/>
              </p:nvSpPr>
              <p:spPr>
                <a:xfrm>
                  <a:off x="9223156" y="2377072"/>
                  <a:ext cx="185737" cy="185737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7" name="타원 46">
                  <a:extLst>
                    <a:ext uri="{FF2B5EF4-FFF2-40B4-BE49-F238E27FC236}">
                      <a16:creationId xmlns:a16="http://schemas.microsoft.com/office/drawing/2014/main" id="{BFB7CF80-FF36-4CD8-8B0A-7AE428FB9D4B}"/>
                    </a:ext>
                  </a:extLst>
                </p:cNvPr>
                <p:cNvSpPr/>
                <p:nvPr/>
              </p:nvSpPr>
              <p:spPr>
                <a:xfrm>
                  <a:off x="9266415" y="2377072"/>
                  <a:ext cx="185737" cy="185737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FA4C0A37-7BA8-4CDE-B7FC-9C5DA000BAB6}"/>
                  </a:ext>
                </a:extLst>
              </p:cNvPr>
              <p:cNvSpPr txBox="1"/>
              <p:nvPr/>
            </p:nvSpPr>
            <p:spPr>
              <a:xfrm>
                <a:off x="9115466" y="2565073"/>
                <a:ext cx="4876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2019.5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E06C44ED-D44A-46A3-8E54-C135B1D09864}"/>
                </a:ext>
              </a:extLst>
            </p:cNvPr>
            <p:cNvGrpSpPr/>
            <p:nvPr/>
          </p:nvGrpSpPr>
          <p:grpSpPr>
            <a:xfrm>
              <a:off x="5169760" y="2190186"/>
              <a:ext cx="1384974" cy="1750407"/>
              <a:chOff x="6597971" y="2190186"/>
              <a:chExt cx="1384974" cy="1750407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B27926ED-AE02-4040-930B-1323724A9057}"/>
                  </a:ext>
                </a:extLst>
              </p:cNvPr>
              <p:cNvGrpSpPr/>
              <p:nvPr/>
            </p:nvGrpSpPr>
            <p:grpSpPr>
              <a:xfrm>
                <a:off x="7018588" y="3529795"/>
                <a:ext cx="543739" cy="410798"/>
                <a:chOff x="7119256" y="2377072"/>
                <a:chExt cx="543739" cy="410798"/>
              </a:xfrm>
            </p:grpSpPr>
            <p:sp>
              <p:nvSpPr>
                <p:cNvPr id="49" name="타원 48">
                  <a:extLst>
                    <a:ext uri="{FF2B5EF4-FFF2-40B4-BE49-F238E27FC236}">
                      <a16:creationId xmlns:a16="http://schemas.microsoft.com/office/drawing/2014/main" id="{DB35936C-C8A7-4B86-8590-0359B19B1FD9}"/>
                    </a:ext>
                  </a:extLst>
                </p:cNvPr>
                <p:cNvSpPr/>
                <p:nvPr/>
              </p:nvSpPr>
              <p:spPr>
                <a:xfrm>
                  <a:off x="7301711" y="2377072"/>
                  <a:ext cx="185737" cy="185737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5503DD15-F1FC-435C-862E-CCD1DAF5FC5B}"/>
                    </a:ext>
                  </a:extLst>
                </p:cNvPr>
                <p:cNvSpPr txBox="1"/>
                <p:nvPr/>
              </p:nvSpPr>
              <p:spPr>
                <a:xfrm>
                  <a:off x="7119256" y="2572426"/>
                  <a:ext cx="54373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800" dirty="0">
                      <a:solidFill>
                        <a:schemeClr val="bg1"/>
                      </a:solidFill>
                    </a:rPr>
                    <a:t>2018.12</a:t>
                  </a:r>
                  <a:endParaRPr lang="ko-KR" altLang="en-US" sz="8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A22F8FA8-0A46-494C-B434-89952076BE5C}"/>
                  </a:ext>
                </a:extLst>
              </p:cNvPr>
              <p:cNvGrpSpPr/>
              <p:nvPr/>
            </p:nvGrpSpPr>
            <p:grpSpPr>
              <a:xfrm>
                <a:off x="6597971" y="2190186"/>
                <a:ext cx="1384974" cy="1339609"/>
                <a:chOff x="6597971" y="1037463"/>
                <a:chExt cx="1384974" cy="1339609"/>
              </a:xfrm>
            </p:grpSpPr>
            <p:cxnSp>
              <p:nvCxnSpPr>
                <p:cNvPr id="52" name="직선 연결선 51">
                  <a:extLst>
                    <a:ext uri="{FF2B5EF4-FFF2-40B4-BE49-F238E27FC236}">
                      <a16:creationId xmlns:a16="http://schemas.microsoft.com/office/drawing/2014/main" id="{B0BC0911-D2CC-4F4B-8AE3-E309DCAE635A}"/>
                    </a:ext>
                  </a:extLst>
                </p:cNvPr>
                <p:cNvCxnSpPr>
                  <a:cxnSpLocks/>
                  <a:stCxn id="49" idx="0"/>
                </p:cNvCxnSpPr>
                <p:nvPr/>
              </p:nvCxnSpPr>
              <p:spPr>
                <a:xfrm flipH="1" flipV="1">
                  <a:off x="7290458" y="2139950"/>
                  <a:ext cx="3454" cy="237122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3" name="그룹 52">
                  <a:extLst>
                    <a:ext uri="{FF2B5EF4-FFF2-40B4-BE49-F238E27FC236}">
                      <a16:creationId xmlns:a16="http://schemas.microsoft.com/office/drawing/2014/main" id="{B7588949-37EA-4CBA-941E-2BCFCC34DEDA}"/>
                    </a:ext>
                  </a:extLst>
                </p:cNvPr>
                <p:cNvGrpSpPr/>
                <p:nvPr/>
              </p:nvGrpSpPr>
              <p:grpSpPr>
                <a:xfrm>
                  <a:off x="7103537" y="1691546"/>
                  <a:ext cx="373842" cy="373842"/>
                  <a:chOff x="7204205" y="1691546"/>
                  <a:chExt cx="373842" cy="373842"/>
                </a:xfrm>
              </p:grpSpPr>
              <p:sp>
                <p:nvSpPr>
                  <p:cNvPr id="56" name="타원 55">
                    <a:extLst>
                      <a:ext uri="{FF2B5EF4-FFF2-40B4-BE49-F238E27FC236}">
                        <a16:creationId xmlns:a16="http://schemas.microsoft.com/office/drawing/2014/main" id="{277F05C1-9977-4666-8A38-CB4699D915BF}"/>
                      </a:ext>
                    </a:extLst>
                  </p:cNvPr>
                  <p:cNvSpPr/>
                  <p:nvPr/>
                </p:nvSpPr>
                <p:spPr>
                  <a:xfrm>
                    <a:off x="7204205" y="1691546"/>
                    <a:ext cx="373842" cy="373842"/>
                  </a:xfrm>
                  <a:prstGeom prst="ellipse">
                    <a:avLst/>
                  </a:prstGeom>
                  <a:solidFill>
                    <a:schemeClr val="accent6"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schemeClr val="bg1"/>
                      </a:solidFill>
                    </a:endParaRPr>
                  </a:p>
                </p:txBody>
              </p:sp>
              <p:pic>
                <p:nvPicPr>
                  <p:cNvPr id="57" name="그림 56">
                    <a:extLst>
                      <a:ext uri="{FF2B5EF4-FFF2-40B4-BE49-F238E27FC236}">
                        <a16:creationId xmlns:a16="http://schemas.microsoft.com/office/drawing/2014/main" id="{AFCFA76D-EC67-4DBA-BC19-7CD99B00543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lum bright="70000" contrast="-7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241958" y="1755333"/>
                    <a:ext cx="258201" cy="258201"/>
                  </a:xfrm>
                  <a:prstGeom prst="rect">
                    <a:avLst/>
                  </a:prstGeom>
                </p:spPr>
              </p:pic>
            </p:grpSp>
            <p:cxnSp>
              <p:nvCxnSpPr>
                <p:cNvPr id="54" name="직선 연결선 53">
                  <a:extLst>
                    <a:ext uri="{FF2B5EF4-FFF2-40B4-BE49-F238E27FC236}">
                      <a16:creationId xmlns:a16="http://schemas.microsoft.com/office/drawing/2014/main" id="{042DC5D9-352A-47D3-B1D2-ED6A867D600E}"/>
                    </a:ext>
                  </a:extLst>
                </p:cNvPr>
                <p:cNvCxnSpPr>
                  <a:cxnSpLocks/>
                  <a:endCxn id="55" idx="2"/>
                </p:cNvCxnSpPr>
                <p:nvPr/>
              </p:nvCxnSpPr>
              <p:spPr>
                <a:xfrm flipV="1">
                  <a:off x="7290458" y="1518492"/>
                  <a:ext cx="0" cy="84044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headEnd type="oval" w="sm" len="sm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4F755CAE-3ECC-4FF1-833B-97C911F94870}"/>
                    </a:ext>
                  </a:extLst>
                </p:cNvPr>
                <p:cNvSpPr txBox="1"/>
                <p:nvPr/>
              </p:nvSpPr>
              <p:spPr>
                <a:xfrm>
                  <a:off x="6597971" y="1037463"/>
                  <a:ext cx="1384974" cy="4810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900" b="1" dirty="0" err="1">
                      <a:solidFill>
                        <a:schemeClr val="bg1"/>
                      </a:solidFill>
                    </a:rPr>
                    <a:t>분당서울대학교병원</a:t>
                  </a:r>
                  <a:endParaRPr lang="en-US" altLang="ko-KR" sz="900" dirty="0">
                    <a:solidFill>
                      <a:schemeClr val="bg1"/>
                    </a:solidFill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900" dirty="0">
                      <a:solidFill>
                        <a:schemeClr val="bg1"/>
                      </a:solidFill>
                    </a:rPr>
                    <a:t>입사 후 첫 논문 출간</a:t>
                  </a:r>
                  <a:endParaRPr lang="en-US" altLang="ko-KR" sz="9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65E7D458-4B48-40ED-BF83-161CDD8ED9FF}"/>
                </a:ext>
              </a:extLst>
            </p:cNvPr>
            <p:cNvGrpSpPr/>
            <p:nvPr/>
          </p:nvGrpSpPr>
          <p:grpSpPr>
            <a:xfrm>
              <a:off x="2298654" y="3529795"/>
              <a:ext cx="543739" cy="403445"/>
              <a:chOff x="2613196" y="2377072"/>
              <a:chExt cx="543739" cy="403445"/>
            </a:xfrm>
          </p:grpSpPr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DEF758C5-A2FF-4E96-BB45-FF5A482A5BDF}"/>
                  </a:ext>
                </a:extLst>
              </p:cNvPr>
              <p:cNvSpPr/>
              <p:nvPr/>
            </p:nvSpPr>
            <p:spPr>
              <a:xfrm>
                <a:off x="2792198" y="2377072"/>
                <a:ext cx="185737" cy="18573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D56C66C1-EFA7-47A2-9A26-2354C8D6D103}"/>
                  </a:ext>
                </a:extLst>
              </p:cNvPr>
              <p:cNvSpPr txBox="1"/>
              <p:nvPr/>
            </p:nvSpPr>
            <p:spPr>
              <a:xfrm>
                <a:off x="2613196" y="2565073"/>
                <a:ext cx="54373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2017.12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31B61D9C-7FB0-46AA-8571-437DF2336B86}"/>
                </a:ext>
              </a:extLst>
            </p:cNvPr>
            <p:cNvGrpSpPr/>
            <p:nvPr/>
          </p:nvGrpSpPr>
          <p:grpSpPr>
            <a:xfrm>
              <a:off x="2536522" y="3523445"/>
              <a:ext cx="1167307" cy="1705395"/>
              <a:chOff x="2764168" y="3523445"/>
              <a:chExt cx="1167307" cy="1705395"/>
            </a:xfrm>
          </p:grpSpPr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A8A9B772-F331-4793-9FF3-B2EFD936E69C}"/>
                  </a:ext>
                </a:extLst>
              </p:cNvPr>
              <p:cNvGrpSpPr/>
              <p:nvPr/>
            </p:nvGrpSpPr>
            <p:grpSpPr>
              <a:xfrm>
                <a:off x="3107609" y="3523445"/>
                <a:ext cx="487633" cy="409795"/>
                <a:chOff x="3107609" y="2370722"/>
                <a:chExt cx="487633" cy="409795"/>
              </a:xfrm>
            </p:grpSpPr>
            <p:sp>
              <p:nvSpPr>
                <p:cNvPr id="62" name="타원 61">
                  <a:extLst>
                    <a:ext uri="{FF2B5EF4-FFF2-40B4-BE49-F238E27FC236}">
                      <a16:creationId xmlns:a16="http://schemas.microsoft.com/office/drawing/2014/main" id="{7CE8A6C9-723B-44D5-B748-7D1A8E0D693A}"/>
                    </a:ext>
                  </a:extLst>
                </p:cNvPr>
                <p:cNvSpPr/>
                <p:nvPr/>
              </p:nvSpPr>
              <p:spPr>
                <a:xfrm>
                  <a:off x="3258678" y="2370722"/>
                  <a:ext cx="185737" cy="185737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7A26BED0-3105-4C3C-8EE5-3E440C77AFA6}"/>
                    </a:ext>
                  </a:extLst>
                </p:cNvPr>
                <p:cNvSpPr txBox="1"/>
                <p:nvPr/>
              </p:nvSpPr>
              <p:spPr>
                <a:xfrm>
                  <a:off x="3107609" y="2565073"/>
                  <a:ext cx="48763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800" dirty="0">
                      <a:solidFill>
                        <a:schemeClr val="bg1"/>
                      </a:solidFill>
                    </a:rPr>
                    <a:t>2018.1</a:t>
                  </a:r>
                  <a:endParaRPr lang="ko-KR" altLang="en-US" sz="8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64" name="그룹 63">
                <a:extLst>
                  <a:ext uri="{FF2B5EF4-FFF2-40B4-BE49-F238E27FC236}">
                    <a16:creationId xmlns:a16="http://schemas.microsoft.com/office/drawing/2014/main" id="{37D30E9E-F22F-4C15-A71C-6EC37B162C19}"/>
                  </a:ext>
                </a:extLst>
              </p:cNvPr>
              <p:cNvGrpSpPr/>
              <p:nvPr/>
            </p:nvGrpSpPr>
            <p:grpSpPr>
              <a:xfrm>
                <a:off x="2764168" y="3933240"/>
                <a:ext cx="1167307" cy="1295600"/>
                <a:chOff x="2764168" y="2780517"/>
                <a:chExt cx="1167307" cy="1295600"/>
              </a:xfrm>
            </p:grpSpPr>
            <p:cxnSp>
              <p:nvCxnSpPr>
                <p:cNvPr id="65" name="직선 연결선 64">
                  <a:extLst>
                    <a:ext uri="{FF2B5EF4-FFF2-40B4-BE49-F238E27FC236}">
                      <a16:creationId xmlns:a16="http://schemas.microsoft.com/office/drawing/2014/main" id="{964377C9-A743-4ECD-A0C5-9091A2505A3F}"/>
                    </a:ext>
                  </a:extLst>
                </p:cNvPr>
                <p:cNvCxnSpPr>
                  <a:cxnSpLocks/>
                  <a:stCxn id="63" idx="2"/>
                </p:cNvCxnSpPr>
                <p:nvPr/>
              </p:nvCxnSpPr>
              <p:spPr>
                <a:xfrm>
                  <a:off x="3351426" y="2780517"/>
                  <a:ext cx="0" cy="235576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6" name="그룹 65">
                  <a:extLst>
                    <a:ext uri="{FF2B5EF4-FFF2-40B4-BE49-F238E27FC236}">
                      <a16:creationId xmlns:a16="http://schemas.microsoft.com/office/drawing/2014/main" id="{1E87F508-D685-485F-AFC7-0F9258084C0B}"/>
                    </a:ext>
                  </a:extLst>
                </p:cNvPr>
                <p:cNvGrpSpPr/>
                <p:nvPr/>
              </p:nvGrpSpPr>
              <p:grpSpPr>
                <a:xfrm>
                  <a:off x="3165576" y="3107145"/>
                  <a:ext cx="373842" cy="373842"/>
                  <a:chOff x="3165576" y="3107145"/>
                  <a:chExt cx="373842" cy="373842"/>
                </a:xfrm>
              </p:grpSpPr>
              <p:sp>
                <p:nvSpPr>
                  <p:cNvPr id="69" name="타원 68">
                    <a:extLst>
                      <a:ext uri="{FF2B5EF4-FFF2-40B4-BE49-F238E27FC236}">
                        <a16:creationId xmlns:a16="http://schemas.microsoft.com/office/drawing/2014/main" id="{1596AED6-E5FA-43CE-AABB-ABF7A9927DBC}"/>
                      </a:ext>
                    </a:extLst>
                  </p:cNvPr>
                  <p:cNvSpPr/>
                  <p:nvPr/>
                </p:nvSpPr>
                <p:spPr>
                  <a:xfrm>
                    <a:off x="3165576" y="3107145"/>
                    <a:ext cx="373842" cy="373842"/>
                  </a:xfrm>
                  <a:prstGeom prst="ellipse">
                    <a:avLst/>
                  </a:prstGeom>
                  <a:solidFill>
                    <a:schemeClr val="accent1"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schemeClr val="bg1"/>
                      </a:solidFill>
                    </a:endParaRPr>
                  </a:p>
                </p:txBody>
              </p:sp>
              <p:pic>
                <p:nvPicPr>
                  <p:cNvPr id="70" name="그림 69">
                    <a:extLst>
                      <a:ext uri="{FF2B5EF4-FFF2-40B4-BE49-F238E27FC236}">
                        <a16:creationId xmlns:a16="http://schemas.microsoft.com/office/drawing/2014/main" id="{5655CB4E-CFE4-4148-BDB6-092CEBF0D30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lum bright="70000" contrast="-7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222682" y="3171513"/>
                    <a:ext cx="257487" cy="257487"/>
                  </a:xfrm>
                  <a:prstGeom prst="rect">
                    <a:avLst/>
                  </a:prstGeom>
                </p:spPr>
              </p:pic>
            </p:grpSp>
            <p:cxnSp>
              <p:nvCxnSpPr>
                <p:cNvPr id="67" name="직선 연결선 66">
                  <a:extLst>
                    <a:ext uri="{FF2B5EF4-FFF2-40B4-BE49-F238E27FC236}">
                      <a16:creationId xmlns:a16="http://schemas.microsoft.com/office/drawing/2014/main" id="{E7DD7E85-29A0-4CEE-932B-4A2F713F6EC9}"/>
                    </a:ext>
                  </a:extLst>
                </p:cNvPr>
                <p:cNvCxnSpPr>
                  <a:cxnSpLocks/>
                  <a:stCxn id="68" idx="0"/>
                </p:cNvCxnSpPr>
                <p:nvPr/>
              </p:nvCxnSpPr>
              <p:spPr>
                <a:xfrm flipH="1" flipV="1">
                  <a:off x="3347821" y="3553901"/>
                  <a:ext cx="1" cy="152884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headEnd type="oval" w="sm" len="sm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C830A9BC-AF56-4339-BEA8-729D6B7381F9}"/>
                    </a:ext>
                  </a:extLst>
                </p:cNvPr>
                <p:cNvSpPr txBox="1"/>
                <p:nvPr/>
              </p:nvSpPr>
              <p:spPr>
                <a:xfrm>
                  <a:off x="2764168" y="3706785"/>
                  <a:ext cx="116730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900" b="1" dirty="0">
                      <a:solidFill>
                        <a:schemeClr val="bg1"/>
                      </a:solidFill>
                    </a:rPr>
                    <a:t>Machine Learning</a:t>
                  </a:r>
                </a:p>
                <a:p>
                  <a:pPr algn="ctr"/>
                  <a:r>
                    <a:rPr lang="en-US" altLang="ko-KR" sz="900" b="1" dirty="0">
                      <a:solidFill>
                        <a:schemeClr val="bg1"/>
                      </a:solidFill>
                    </a:rPr>
                    <a:t>Start</a:t>
                  </a:r>
                  <a:endParaRPr lang="ko-KR" altLang="en-US" sz="900" b="1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D05D62DB-301F-4451-989E-5C152516C50F}"/>
                </a:ext>
              </a:extLst>
            </p:cNvPr>
            <p:cNvGrpSpPr/>
            <p:nvPr/>
          </p:nvGrpSpPr>
          <p:grpSpPr>
            <a:xfrm>
              <a:off x="4702462" y="3529795"/>
              <a:ext cx="487634" cy="403445"/>
              <a:chOff x="5390441" y="2377072"/>
              <a:chExt cx="487634" cy="403445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70AAA4B7-6E22-43D9-8528-232BD7F19EAB}"/>
                  </a:ext>
                </a:extLst>
              </p:cNvPr>
              <p:cNvSpPr/>
              <p:nvPr/>
            </p:nvSpPr>
            <p:spPr>
              <a:xfrm>
                <a:off x="5546103" y="2377072"/>
                <a:ext cx="185737" cy="185737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F5E5C28F-9B4A-4884-A293-348343851A78}"/>
                  </a:ext>
                </a:extLst>
              </p:cNvPr>
              <p:cNvSpPr txBox="1"/>
              <p:nvPr/>
            </p:nvSpPr>
            <p:spPr>
              <a:xfrm>
                <a:off x="5390441" y="2565073"/>
                <a:ext cx="4876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2018.8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669102BE-1F94-4DA9-A821-E6446F2A67CE}"/>
                </a:ext>
              </a:extLst>
            </p:cNvPr>
            <p:cNvGrpSpPr/>
            <p:nvPr/>
          </p:nvGrpSpPr>
          <p:grpSpPr>
            <a:xfrm>
              <a:off x="4250664" y="3933240"/>
              <a:ext cx="1386918" cy="1227996"/>
              <a:chOff x="4938643" y="2780517"/>
              <a:chExt cx="1386918" cy="1227996"/>
            </a:xfrm>
          </p:grpSpPr>
          <p:cxnSp>
            <p:nvCxnSpPr>
              <p:cNvPr id="75" name="직선 연결선 74">
                <a:extLst>
                  <a:ext uri="{FF2B5EF4-FFF2-40B4-BE49-F238E27FC236}">
                    <a16:creationId xmlns:a16="http://schemas.microsoft.com/office/drawing/2014/main" id="{70304A85-E6C5-4CF5-9BDC-15B9B6B9CFC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32102" y="2780517"/>
                <a:ext cx="2155" cy="235576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>
                <a:extLst>
                  <a:ext uri="{FF2B5EF4-FFF2-40B4-BE49-F238E27FC236}">
                    <a16:creationId xmlns:a16="http://schemas.microsoft.com/office/drawing/2014/main" id="{8EAE975A-20FE-4B6B-873E-B2202349A756}"/>
                  </a:ext>
                </a:extLst>
              </p:cNvPr>
              <p:cNvCxnSpPr>
                <a:cxnSpLocks/>
                <a:stCxn id="77" idx="0"/>
              </p:cNvCxnSpPr>
              <p:nvPr/>
            </p:nvCxnSpPr>
            <p:spPr>
              <a:xfrm flipV="1">
                <a:off x="5632102" y="3534593"/>
                <a:ext cx="1" cy="104588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7DB45DFE-F09C-4A53-93CC-9FA2AB2FB3F8}"/>
                  </a:ext>
                </a:extLst>
              </p:cNvPr>
              <p:cNvSpPr txBox="1"/>
              <p:nvPr/>
            </p:nvSpPr>
            <p:spPr>
              <a:xfrm>
                <a:off x="4938643" y="3639181"/>
                <a:ext cx="13869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b="1" dirty="0">
                    <a:solidFill>
                      <a:schemeClr val="bg1"/>
                    </a:solidFill>
                  </a:rPr>
                  <a:t>모두의 연구소</a:t>
                </a:r>
                <a:endParaRPr lang="en-US" altLang="ko-KR" sz="900" b="1" dirty="0">
                  <a:solidFill>
                    <a:schemeClr val="bg1"/>
                  </a:solidFill>
                </a:endParaRPr>
              </a:p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Deep Learning College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D00FD711-DCBD-4E36-8A6F-C87B53AA824B}"/>
                  </a:ext>
                </a:extLst>
              </p:cNvPr>
              <p:cNvGrpSpPr/>
              <p:nvPr/>
            </p:nvGrpSpPr>
            <p:grpSpPr>
              <a:xfrm>
                <a:off x="5452050" y="3099602"/>
                <a:ext cx="373842" cy="373842"/>
                <a:chOff x="5452050" y="3099602"/>
                <a:chExt cx="373842" cy="373842"/>
              </a:xfrm>
            </p:grpSpPr>
            <p:sp>
              <p:nvSpPr>
                <p:cNvPr id="79" name="타원 78">
                  <a:extLst>
                    <a:ext uri="{FF2B5EF4-FFF2-40B4-BE49-F238E27FC236}">
                      <a16:creationId xmlns:a16="http://schemas.microsoft.com/office/drawing/2014/main" id="{91D4551D-6876-4F9E-8CE3-2387C785550A}"/>
                    </a:ext>
                  </a:extLst>
                </p:cNvPr>
                <p:cNvSpPr/>
                <p:nvPr/>
              </p:nvSpPr>
              <p:spPr>
                <a:xfrm>
                  <a:off x="5452050" y="3099602"/>
                  <a:ext cx="373842" cy="373842"/>
                </a:xfrm>
                <a:prstGeom prst="ellipse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80" name="그림 79">
                  <a:extLst>
                    <a:ext uri="{FF2B5EF4-FFF2-40B4-BE49-F238E27FC236}">
                      <a16:creationId xmlns:a16="http://schemas.microsoft.com/office/drawing/2014/main" id="{FDC8C30C-907C-4404-9349-53E96D22D1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10915" y="3162870"/>
                  <a:ext cx="242374" cy="242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9E9EBAF2-4B13-46F0-9800-77887C7E37FD}"/>
                </a:ext>
              </a:extLst>
            </p:cNvPr>
            <p:cNvGrpSpPr/>
            <p:nvPr/>
          </p:nvGrpSpPr>
          <p:grpSpPr>
            <a:xfrm>
              <a:off x="5584153" y="3529795"/>
              <a:ext cx="1617751" cy="1908440"/>
              <a:chOff x="7177823" y="3529795"/>
              <a:chExt cx="1617751" cy="1908440"/>
            </a:xfrm>
          </p:grpSpPr>
          <p:grpSp>
            <p:nvGrpSpPr>
              <p:cNvPr id="81" name="그룹 80">
                <a:extLst>
                  <a:ext uri="{FF2B5EF4-FFF2-40B4-BE49-F238E27FC236}">
                    <a16:creationId xmlns:a16="http://schemas.microsoft.com/office/drawing/2014/main" id="{52BB6D30-B3D6-4FCA-B5CC-553EBCD5CDB5}"/>
                  </a:ext>
                </a:extLst>
              </p:cNvPr>
              <p:cNvGrpSpPr/>
              <p:nvPr/>
            </p:nvGrpSpPr>
            <p:grpSpPr>
              <a:xfrm>
                <a:off x="7177823" y="3940593"/>
                <a:ext cx="1617751" cy="1497642"/>
                <a:chOff x="7177823" y="2787870"/>
                <a:chExt cx="1617751" cy="1497642"/>
              </a:xfrm>
            </p:grpSpPr>
            <p:cxnSp>
              <p:nvCxnSpPr>
                <p:cNvPr id="82" name="직선 연결선 81">
                  <a:extLst>
                    <a:ext uri="{FF2B5EF4-FFF2-40B4-BE49-F238E27FC236}">
                      <a16:creationId xmlns:a16="http://schemas.microsoft.com/office/drawing/2014/main" id="{E94DC981-F3D9-49C7-A4D7-7C53E1EFFDEF}"/>
                    </a:ext>
                  </a:extLst>
                </p:cNvPr>
                <p:cNvCxnSpPr>
                  <a:cxnSpLocks/>
                  <a:stCxn id="90" idx="2"/>
                </p:cNvCxnSpPr>
                <p:nvPr/>
              </p:nvCxnSpPr>
              <p:spPr>
                <a:xfrm>
                  <a:off x="7988020" y="2787870"/>
                  <a:ext cx="1" cy="228223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직선 연결선 82">
                  <a:extLst>
                    <a:ext uri="{FF2B5EF4-FFF2-40B4-BE49-F238E27FC236}">
                      <a16:creationId xmlns:a16="http://schemas.microsoft.com/office/drawing/2014/main" id="{C9E4F8C0-94CD-4D81-99DE-F434AA7A2C86}"/>
                    </a:ext>
                  </a:extLst>
                </p:cNvPr>
                <p:cNvCxnSpPr>
                  <a:cxnSpLocks/>
                  <a:stCxn id="84" idx="0"/>
                </p:cNvCxnSpPr>
                <p:nvPr/>
              </p:nvCxnSpPr>
              <p:spPr>
                <a:xfrm flipH="1" flipV="1">
                  <a:off x="7986698" y="3534593"/>
                  <a:ext cx="1" cy="104588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headEnd type="oval" w="sm" len="sm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1053F35D-2221-43D8-A0B2-99A63526404B}"/>
                    </a:ext>
                  </a:extLst>
                </p:cNvPr>
                <p:cNvSpPr txBox="1"/>
                <p:nvPr/>
              </p:nvSpPr>
              <p:spPr>
                <a:xfrm>
                  <a:off x="7177823" y="3639181"/>
                  <a:ext cx="1617751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900" b="1" dirty="0">
                      <a:solidFill>
                        <a:schemeClr val="bg1"/>
                      </a:solidFill>
                    </a:rPr>
                    <a:t>모두의 연구소</a:t>
                  </a:r>
                  <a:endParaRPr lang="en-US" altLang="ko-KR" sz="900" b="1" dirty="0">
                    <a:solidFill>
                      <a:schemeClr val="bg1"/>
                    </a:solidFill>
                  </a:endParaRPr>
                </a:p>
                <a:p>
                  <a:pPr algn="ctr"/>
                  <a:r>
                    <a:rPr lang="en-US" altLang="ko-KR" sz="900" dirty="0">
                      <a:solidFill>
                        <a:schemeClr val="bg1"/>
                      </a:solidFill>
                    </a:rPr>
                    <a:t>Multi-Modality</a:t>
                  </a:r>
                </a:p>
                <a:p>
                  <a:pPr algn="ctr"/>
                  <a:r>
                    <a:rPr lang="en-US" altLang="ko-KR" sz="900" dirty="0">
                      <a:solidFill>
                        <a:schemeClr val="bg1"/>
                      </a:solidFill>
                    </a:rPr>
                    <a:t>Whole Heart Segmentation</a:t>
                  </a:r>
                </a:p>
                <a:p>
                  <a:pPr algn="ctr"/>
                  <a:r>
                    <a:rPr lang="en-US" altLang="ko-KR" sz="900" dirty="0">
                      <a:solidFill>
                        <a:schemeClr val="bg1"/>
                      </a:solidFill>
                    </a:rPr>
                    <a:t>Using</a:t>
                  </a:r>
                  <a:r>
                    <a:rPr lang="ko-KR" altLang="en-US" sz="900" dirty="0">
                      <a:solidFill>
                        <a:schemeClr val="bg1"/>
                      </a:solidFill>
                    </a:rPr>
                    <a:t> </a:t>
                  </a:r>
                  <a:r>
                    <a:rPr lang="en-US" altLang="ko-KR" sz="900" dirty="0" err="1">
                      <a:solidFill>
                        <a:schemeClr val="bg1"/>
                      </a:solidFill>
                    </a:rPr>
                    <a:t>CoordConv</a:t>
                  </a:r>
                  <a:endParaRPr lang="ko-KR" altLang="en-US" sz="900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85" name="그룹 84">
                  <a:extLst>
                    <a:ext uri="{FF2B5EF4-FFF2-40B4-BE49-F238E27FC236}">
                      <a16:creationId xmlns:a16="http://schemas.microsoft.com/office/drawing/2014/main" id="{80B332C7-CFD3-4744-8CB7-D4A3B4A8453C}"/>
                    </a:ext>
                  </a:extLst>
                </p:cNvPr>
                <p:cNvGrpSpPr/>
                <p:nvPr/>
              </p:nvGrpSpPr>
              <p:grpSpPr>
                <a:xfrm>
                  <a:off x="7806635" y="3099602"/>
                  <a:ext cx="373842" cy="373842"/>
                  <a:chOff x="7907303" y="3099602"/>
                  <a:chExt cx="373842" cy="373842"/>
                </a:xfrm>
              </p:grpSpPr>
              <p:sp>
                <p:nvSpPr>
                  <p:cNvPr id="86" name="타원 85">
                    <a:extLst>
                      <a:ext uri="{FF2B5EF4-FFF2-40B4-BE49-F238E27FC236}">
                        <a16:creationId xmlns:a16="http://schemas.microsoft.com/office/drawing/2014/main" id="{4C9A3B8F-04ED-4A10-BE78-75C35167BE3D}"/>
                      </a:ext>
                    </a:extLst>
                  </p:cNvPr>
                  <p:cNvSpPr/>
                  <p:nvPr/>
                </p:nvSpPr>
                <p:spPr>
                  <a:xfrm>
                    <a:off x="7907303" y="3099602"/>
                    <a:ext cx="373842" cy="373842"/>
                  </a:xfrm>
                  <a:prstGeom prst="ellipse">
                    <a:avLst/>
                  </a:prstGeom>
                  <a:solidFill>
                    <a:schemeClr val="accent2"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schemeClr val="bg1"/>
                      </a:solidFill>
                    </a:endParaRPr>
                  </a:p>
                </p:txBody>
              </p:sp>
              <p:pic>
                <p:nvPicPr>
                  <p:cNvPr id="87" name="그림 86">
                    <a:extLst>
                      <a:ext uri="{FF2B5EF4-FFF2-40B4-BE49-F238E27FC236}">
                        <a16:creationId xmlns:a16="http://schemas.microsoft.com/office/drawing/2014/main" id="{116D94EE-2CB4-457C-8795-059F1FAEC7F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lum bright="70000" contrast="-7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966168" y="3162870"/>
                    <a:ext cx="242374" cy="242374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AADCF285-E5B4-42C8-B762-41480742737C}"/>
                  </a:ext>
                </a:extLst>
              </p:cNvPr>
              <p:cNvGrpSpPr/>
              <p:nvPr/>
            </p:nvGrpSpPr>
            <p:grpSpPr>
              <a:xfrm>
                <a:off x="7744203" y="3529795"/>
                <a:ext cx="487634" cy="410798"/>
                <a:chOff x="7844871" y="2377072"/>
                <a:chExt cx="487634" cy="410798"/>
              </a:xfrm>
            </p:grpSpPr>
            <p:sp>
              <p:nvSpPr>
                <p:cNvPr id="89" name="타원 88">
                  <a:extLst>
                    <a:ext uri="{FF2B5EF4-FFF2-40B4-BE49-F238E27FC236}">
                      <a16:creationId xmlns:a16="http://schemas.microsoft.com/office/drawing/2014/main" id="{037791F1-FEC9-4A02-B833-51EB71E08C22}"/>
                    </a:ext>
                  </a:extLst>
                </p:cNvPr>
                <p:cNvSpPr/>
                <p:nvPr/>
              </p:nvSpPr>
              <p:spPr>
                <a:xfrm>
                  <a:off x="7999274" y="2377072"/>
                  <a:ext cx="185737" cy="185737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FBF07B4E-0F0F-4DF6-A363-BC9D3705FE99}"/>
                    </a:ext>
                  </a:extLst>
                </p:cNvPr>
                <p:cNvSpPr txBox="1"/>
                <p:nvPr/>
              </p:nvSpPr>
              <p:spPr>
                <a:xfrm>
                  <a:off x="7844871" y="2572426"/>
                  <a:ext cx="48763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800" dirty="0">
                      <a:solidFill>
                        <a:schemeClr val="bg1"/>
                      </a:solidFill>
                    </a:rPr>
                    <a:t>2019.2</a:t>
                  </a:r>
                  <a:endParaRPr lang="ko-KR" altLang="en-US" sz="8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DEABF0BF-49A6-41AE-BEB4-0320EF1BE8C2}"/>
                </a:ext>
              </a:extLst>
            </p:cNvPr>
            <p:cNvGrpSpPr/>
            <p:nvPr/>
          </p:nvGrpSpPr>
          <p:grpSpPr>
            <a:xfrm>
              <a:off x="3854807" y="2207236"/>
              <a:ext cx="1263487" cy="1322561"/>
              <a:chOff x="4542786" y="1054513"/>
              <a:chExt cx="1263487" cy="1322561"/>
            </a:xfrm>
          </p:grpSpPr>
          <p:cxnSp>
            <p:nvCxnSpPr>
              <p:cNvPr id="92" name="직선 연결선 91">
                <a:extLst>
                  <a:ext uri="{FF2B5EF4-FFF2-40B4-BE49-F238E27FC236}">
                    <a16:creationId xmlns:a16="http://schemas.microsoft.com/office/drawing/2014/main" id="{7E023342-CAAC-42F4-8B91-3A1C02D8E5E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80879" y="2139950"/>
                <a:ext cx="2280" cy="237124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직선 연결선 92">
                <a:extLst>
                  <a:ext uri="{FF2B5EF4-FFF2-40B4-BE49-F238E27FC236}">
                    <a16:creationId xmlns:a16="http://schemas.microsoft.com/office/drawing/2014/main" id="{2D195BEB-D74E-4983-B7F4-CE9A0EDE6186}"/>
                  </a:ext>
                </a:extLst>
              </p:cNvPr>
              <p:cNvCxnSpPr>
                <a:cxnSpLocks/>
                <a:endCxn id="94" idx="2"/>
              </p:cNvCxnSpPr>
              <p:nvPr/>
            </p:nvCxnSpPr>
            <p:spPr>
              <a:xfrm flipV="1">
                <a:off x="5174529" y="1535542"/>
                <a:ext cx="1" cy="87520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32EAF3A7-C303-4031-9F8E-2DE4AF5D446C}"/>
                  </a:ext>
                </a:extLst>
              </p:cNvPr>
              <p:cNvSpPr txBox="1"/>
              <p:nvPr/>
            </p:nvSpPr>
            <p:spPr>
              <a:xfrm>
                <a:off x="4542786" y="1054513"/>
                <a:ext cx="1263487" cy="4810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900" b="1" dirty="0" err="1">
                    <a:solidFill>
                      <a:schemeClr val="bg1"/>
                    </a:solidFill>
                  </a:rPr>
                  <a:t>분당서울대학교병원</a:t>
                </a:r>
                <a:r>
                  <a:rPr lang="ko-KR" altLang="en-US" sz="900" dirty="0">
                    <a:solidFill>
                      <a:schemeClr val="bg1"/>
                    </a:solidFill>
                  </a:rPr>
                  <a:t> </a:t>
                </a:r>
                <a:endParaRPr lang="en-US" altLang="ko-KR" sz="900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900" dirty="0">
                    <a:solidFill>
                      <a:schemeClr val="bg1"/>
                    </a:solidFill>
                  </a:rPr>
                  <a:t>신경외과 연구원</a:t>
                </a:r>
                <a:endParaRPr lang="en-US" altLang="ko-KR" sz="9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95" name="그룹 94">
                <a:extLst>
                  <a:ext uri="{FF2B5EF4-FFF2-40B4-BE49-F238E27FC236}">
                    <a16:creationId xmlns:a16="http://schemas.microsoft.com/office/drawing/2014/main" id="{87562CBA-065F-41BF-9459-A023A326166C}"/>
                  </a:ext>
                </a:extLst>
              </p:cNvPr>
              <p:cNvGrpSpPr/>
              <p:nvPr/>
            </p:nvGrpSpPr>
            <p:grpSpPr>
              <a:xfrm>
                <a:off x="4987608" y="1691546"/>
                <a:ext cx="373842" cy="373842"/>
                <a:chOff x="4987608" y="1691546"/>
                <a:chExt cx="373842" cy="373842"/>
              </a:xfrm>
            </p:grpSpPr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50DFDEF7-58B7-48A9-8D21-2C3A5F786945}"/>
                    </a:ext>
                  </a:extLst>
                </p:cNvPr>
                <p:cNvSpPr/>
                <p:nvPr/>
              </p:nvSpPr>
              <p:spPr>
                <a:xfrm>
                  <a:off x="4987608" y="1691546"/>
                  <a:ext cx="373842" cy="373842"/>
                </a:xfrm>
                <a:prstGeom prst="ellipse">
                  <a:avLst/>
                </a:prstGeom>
                <a:solidFill>
                  <a:schemeClr val="accent6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97" name="그림 96">
                  <a:extLst>
                    <a:ext uri="{FF2B5EF4-FFF2-40B4-BE49-F238E27FC236}">
                      <a16:creationId xmlns:a16="http://schemas.microsoft.com/office/drawing/2014/main" id="{14956E39-54F0-417C-B10B-5DB17EA7A73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57124" y="1749021"/>
                  <a:ext cx="247509" cy="247509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917F237E-B1CF-433C-8896-8900B65767D4}"/>
                </a:ext>
              </a:extLst>
            </p:cNvPr>
            <p:cNvGrpSpPr/>
            <p:nvPr/>
          </p:nvGrpSpPr>
          <p:grpSpPr>
            <a:xfrm>
              <a:off x="9365520" y="3529795"/>
              <a:ext cx="487634" cy="403445"/>
              <a:chOff x="10150490" y="2377072"/>
              <a:chExt cx="487634" cy="403445"/>
            </a:xfrm>
          </p:grpSpPr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AC01E8C0-96C5-45C5-985C-530B75CF7236}"/>
                  </a:ext>
                </a:extLst>
              </p:cNvPr>
              <p:cNvSpPr/>
              <p:nvPr/>
            </p:nvSpPr>
            <p:spPr>
              <a:xfrm>
                <a:off x="10301439" y="2377072"/>
                <a:ext cx="185737" cy="18573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ACF9A221-026B-45DC-B1C7-78E90F8DCFF0}"/>
                  </a:ext>
                </a:extLst>
              </p:cNvPr>
              <p:cNvSpPr txBox="1"/>
              <p:nvPr/>
            </p:nvSpPr>
            <p:spPr>
              <a:xfrm>
                <a:off x="10150490" y="2565073"/>
                <a:ext cx="4876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2019.8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204EEC08-A36F-49DF-908F-E9C3A52406B3}"/>
                </a:ext>
              </a:extLst>
            </p:cNvPr>
            <p:cNvGrpSpPr/>
            <p:nvPr/>
          </p:nvGrpSpPr>
          <p:grpSpPr>
            <a:xfrm>
              <a:off x="9103767" y="3933240"/>
              <a:ext cx="1032654" cy="1504995"/>
              <a:chOff x="10148796" y="2780517"/>
              <a:chExt cx="1032654" cy="1504995"/>
            </a:xfrm>
          </p:grpSpPr>
          <p:cxnSp>
            <p:nvCxnSpPr>
              <p:cNvPr id="102" name="직선 연결선 101">
                <a:extLst>
                  <a:ext uri="{FF2B5EF4-FFF2-40B4-BE49-F238E27FC236}">
                    <a16:creationId xmlns:a16="http://schemas.microsoft.com/office/drawing/2014/main" id="{1551BEE7-03F2-4798-A539-CA96E76BE0A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657501" y="2780517"/>
                <a:ext cx="2155" cy="235576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직선 연결선 102">
                <a:extLst>
                  <a:ext uri="{FF2B5EF4-FFF2-40B4-BE49-F238E27FC236}">
                    <a16:creationId xmlns:a16="http://schemas.microsoft.com/office/drawing/2014/main" id="{2DBF81BB-A104-4BF8-AA43-5F1F316C59EB}"/>
                  </a:ext>
                </a:extLst>
              </p:cNvPr>
              <p:cNvCxnSpPr>
                <a:cxnSpLocks/>
                <a:stCxn id="104" idx="0"/>
              </p:cNvCxnSpPr>
              <p:nvPr/>
            </p:nvCxnSpPr>
            <p:spPr>
              <a:xfrm flipV="1">
                <a:off x="10665123" y="3534593"/>
                <a:ext cx="2" cy="104588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FE03592C-81CB-4E83-BA31-8C086C5A2364}"/>
                  </a:ext>
                </a:extLst>
              </p:cNvPr>
              <p:cNvSpPr txBox="1"/>
              <p:nvPr/>
            </p:nvSpPr>
            <p:spPr>
              <a:xfrm>
                <a:off x="10148796" y="3639181"/>
                <a:ext cx="103265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b="1" dirty="0">
                    <a:solidFill>
                      <a:schemeClr val="bg1"/>
                    </a:solidFill>
                  </a:rPr>
                  <a:t>수원대학교 </a:t>
                </a:r>
                <a:r>
                  <a:rPr lang="ko-KR" altLang="en-US" sz="900" dirty="0">
                    <a:solidFill>
                      <a:schemeClr val="bg1"/>
                    </a:solidFill>
                  </a:rPr>
                  <a:t>졸업</a:t>
                </a:r>
                <a:endParaRPr lang="en-US" altLang="ko-KR" sz="900" dirty="0">
                  <a:solidFill>
                    <a:schemeClr val="bg1"/>
                  </a:solidFill>
                </a:endParaRPr>
              </a:p>
              <a:p>
                <a:pPr algn="ctr"/>
                <a:r>
                  <a:rPr lang="ko-KR" altLang="en-US" sz="900" dirty="0">
                    <a:solidFill>
                      <a:schemeClr val="bg1"/>
                    </a:solidFill>
                  </a:rPr>
                  <a:t>졸업학점</a:t>
                </a:r>
                <a:endParaRPr lang="en-US" altLang="ko-KR" sz="900" dirty="0">
                  <a:solidFill>
                    <a:schemeClr val="bg1"/>
                  </a:solidFill>
                </a:endParaRPr>
              </a:p>
              <a:p>
                <a:pPr algn="ctr"/>
                <a:r>
                  <a:rPr lang="ko-KR" altLang="en-US" sz="900" dirty="0">
                    <a:solidFill>
                      <a:schemeClr val="bg1"/>
                    </a:solidFill>
                  </a:rPr>
                  <a:t>총점 </a:t>
                </a:r>
                <a:r>
                  <a:rPr lang="en-US" altLang="ko-KR" sz="900" dirty="0">
                    <a:solidFill>
                      <a:schemeClr val="bg1"/>
                    </a:solidFill>
                  </a:rPr>
                  <a:t>4.18 / 4.5</a:t>
                </a:r>
              </a:p>
              <a:p>
                <a:pPr algn="ctr"/>
                <a:r>
                  <a:rPr lang="ko-KR" altLang="en-US" sz="900" dirty="0">
                    <a:solidFill>
                      <a:schemeClr val="bg1"/>
                    </a:solidFill>
                  </a:rPr>
                  <a:t>전공 </a:t>
                </a:r>
                <a:r>
                  <a:rPr lang="en-US" altLang="ko-KR" sz="900" dirty="0">
                    <a:solidFill>
                      <a:schemeClr val="bg1"/>
                    </a:solidFill>
                  </a:rPr>
                  <a:t>4.44 / 4.5</a:t>
                </a:r>
                <a:r>
                  <a:rPr lang="ko-KR" altLang="en-US" sz="900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  <p:grpSp>
            <p:nvGrpSpPr>
              <p:cNvPr id="105" name="그룹 104">
                <a:extLst>
                  <a:ext uri="{FF2B5EF4-FFF2-40B4-BE49-F238E27FC236}">
                    <a16:creationId xmlns:a16="http://schemas.microsoft.com/office/drawing/2014/main" id="{DF7ADA2F-CA87-4486-8A06-508BB964DA4E}"/>
                  </a:ext>
                </a:extLst>
              </p:cNvPr>
              <p:cNvGrpSpPr/>
              <p:nvPr/>
            </p:nvGrpSpPr>
            <p:grpSpPr>
              <a:xfrm>
                <a:off x="10477448" y="3099602"/>
                <a:ext cx="373842" cy="373842"/>
                <a:chOff x="10217389" y="3099602"/>
                <a:chExt cx="373842" cy="373842"/>
              </a:xfrm>
            </p:grpSpPr>
            <p:sp>
              <p:nvSpPr>
                <p:cNvPr id="106" name="타원 105">
                  <a:extLst>
                    <a:ext uri="{FF2B5EF4-FFF2-40B4-BE49-F238E27FC236}">
                      <a16:creationId xmlns:a16="http://schemas.microsoft.com/office/drawing/2014/main" id="{716F39F4-5025-43D6-B539-8CA0FF2DB6F7}"/>
                    </a:ext>
                  </a:extLst>
                </p:cNvPr>
                <p:cNvSpPr/>
                <p:nvPr/>
              </p:nvSpPr>
              <p:spPr>
                <a:xfrm>
                  <a:off x="10217389" y="3099602"/>
                  <a:ext cx="373842" cy="373842"/>
                </a:xfrm>
                <a:prstGeom prst="ellipse">
                  <a:avLst/>
                </a:pr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107" name="그림 106">
                  <a:extLst>
                    <a:ext uri="{FF2B5EF4-FFF2-40B4-BE49-F238E27FC236}">
                      <a16:creationId xmlns:a16="http://schemas.microsoft.com/office/drawing/2014/main" id="{FCC622C3-50FC-4877-BDAF-800D7507E58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284955" y="3162870"/>
                  <a:ext cx="238709" cy="238709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8" name="그룹 107">
              <a:extLst>
                <a:ext uri="{FF2B5EF4-FFF2-40B4-BE49-F238E27FC236}">
                  <a16:creationId xmlns:a16="http://schemas.microsoft.com/office/drawing/2014/main" id="{4DEED7C5-313A-460C-ACFA-FF983114902F}"/>
                </a:ext>
              </a:extLst>
            </p:cNvPr>
            <p:cNvGrpSpPr/>
            <p:nvPr/>
          </p:nvGrpSpPr>
          <p:grpSpPr>
            <a:xfrm>
              <a:off x="7157288" y="3940593"/>
              <a:ext cx="1494320" cy="1359142"/>
              <a:chOff x="8611619" y="2787870"/>
              <a:chExt cx="1494320" cy="1359142"/>
            </a:xfrm>
          </p:grpSpPr>
          <p:cxnSp>
            <p:nvCxnSpPr>
              <p:cNvPr id="109" name="직선 연결선 108">
                <a:extLst>
                  <a:ext uri="{FF2B5EF4-FFF2-40B4-BE49-F238E27FC236}">
                    <a16:creationId xmlns:a16="http://schemas.microsoft.com/office/drawing/2014/main" id="{03907509-60EF-4525-B288-96934AF49C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60098" y="2787870"/>
                <a:ext cx="1" cy="228223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직선 연결선 109">
                <a:extLst>
                  <a:ext uri="{FF2B5EF4-FFF2-40B4-BE49-F238E27FC236}">
                    <a16:creationId xmlns:a16="http://schemas.microsoft.com/office/drawing/2014/main" id="{7C4D7201-0F6C-4BE9-89A3-0D1B5B42B8EF}"/>
                  </a:ext>
                </a:extLst>
              </p:cNvPr>
              <p:cNvCxnSpPr>
                <a:cxnSpLocks/>
                <a:stCxn id="111" idx="0"/>
              </p:cNvCxnSpPr>
              <p:nvPr/>
            </p:nvCxnSpPr>
            <p:spPr>
              <a:xfrm flipV="1">
                <a:off x="9358779" y="3534593"/>
                <a:ext cx="0" cy="104588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52E90D16-9934-4C27-8395-B0F6152634B0}"/>
                  </a:ext>
                </a:extLst>
              </p:cNvPr>
              <p:cNvSpPr txBox="1"/>
              <p:nvPr/>
            </p:nvSpPr>
            <p:spPr>
              <a:xfrm>
                <a:off x="8611619" y="3639181"/>
                <a:ext cx="1494320" cy="507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b="1" dirty="0">
                    <a:solidFill>
                      <a:schemeClr val="bg1"/>
                    </a:solidFill>
                  </a:rPr>
                  <a:t>모두의 연구소</a:t>
                </a:r>
                <a:endParaRPr lang="en-US" altLang="ko-KR" sz="900" b="1" dirty="0">
                  <a:solidFill>
                    <a:schemeClr val="bg1"/>
                  </a:solidFill>
                </a:endParaRPr>
              </a:p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Explainable A.I. Summary</a:t>
                </a:r>
              </a:p>
              <a:p>
                <a:pPr algn="ctr"/>
                <a:r>
                  <a:rPr lang="ko-KR" altLang="en-US" sz="900" dirty="0">
                    <a:solidFill>
                      <a:schemeClr val="bg1"/>
                    </a:solidFill>
                  </a:rPr>
                  <a:t>진행중</a:t>
                </a:r>
                <a:r>
                  <a:rPr lang="en-US" altLang="ko-KR" sz="900" dirty="0">
                    <a:solidFill>
                      <a:schemeClr val="bg1"/>
                    </a:solidFill>
                  </a:rPr>
                  <a:t>…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12" name="그룹 111">
                <a:extLst>
                  <a:ext uri="{FF2B5EF4-FFF2-40B4-BE49-F238E27FC236}">
                    <a16:creationId xmlns:a16="http://schemas.microsoft.com/office/drawing/2014/main" id="{D640B5D2-668B-4CA2-8BD0-A6EFED241099}"/>
                  </a:ext>
                </a:extLst>
              </p:cNvPr>
              <p:cNvGrpSpPr/>
              <p:nvPr/>
            </p:nvGrpSpPr>
            <p:grpSpPr>
              <a:xfrm>
                <a:off x="9178713" y="3099602"/>
                <a:ext cx="373842" cy="373842"/>
                <a:chOff x="9178713" y="3099602"/>
                <a:chExt cx="373842" cy="373842"/>
              </a:xfrm>
            </p:grpSpPr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5402DD01-9229-4C42-9C55-F92E05802005}"/>
                    </a:ext>
                  </a:extLst>
                </p:cNvPr>
                <p:cNvSpPr/>
                <p:nvPr/>
              </p:nvSpPr>
              <p:spPr>
                <a:xfrm>
                  <a:off x="9178713" y="3099602"/>
                  <a:ext cx="373842" cy="373842"/>
                </a:xfrm>
                <a:prstGeom prst="ellipse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114" name="그림 113">
                  <a:extLst>
                    <a:ext uri="{FF2B5EF4-FFF2-40B4-BE49-F238E27FC236}">
                      <a16:creationId xmlns:a16="http://schemas.microsoft.com/office/drawing/2014/main" id="{1141EBE7-1EB8-4040-86E2-67AD022561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237578" y="3162870"/>
                  <a:ext cx="242374" cy="242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5B8A4E19-1078-43E9-8A32-7745B19AFBFF}"/>
                </a:ext>
              </a:extLst>
            </p:cNvPr>
            <p:cNvGrpSpPr/>
            <p:nvPr/>
          </p:nvGrpSpPr>
          <p:grpSpPr>
            <a:xfrm>
              <a:off x="6392379" y="1992322"/>
              <a:ext cx="2970967" cy="1527313"/>
              <a:chOff x="7846710" y="839599"/>
              <a:chExt cx="2970967" cy="1527313"/>
            </a:xfrm>
          </p:grpSpPr>
          <p:cxnSp>
            <p:nvCxnSpPr>
              <p:cNvPr id="116" name="직선 연결선 115">
                <a:extLst>
                  <a:ext uri="{FF2B5EF4-FFF2-40B4-BE49-F238E27FC236}">
                    <a16:creationId xmlns:a16="http://schemas.microsoft.com/office/drawing/2014/main" id="{24258DA6-C00B-4574-B27C-14F4C0C94676}"/>
                  </a:ext>
                </a:extLst>
              </p:cNvPr>
              <p:cNvCxnSpPr>
                <a:cxnSpLocks/>
                <a:endCxn id="117" idx="2"/>
              </p:cNvCxnSpPr>
              <p:nvPr/>
            </p:nvCxnSpPr>
            <p:spPr>
              <a:xfrm flipV="1">
                <a:off x="10070517" y="1483556"/>
                <a:ext cx="0" cy="139505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833043D-D563-4E11-BEA5-0F79702FB664}"/>
                  </a:ext>
                </a:extLst>
              </p:cNvPr>
              <p:cNvSpPr txBox="1"/>
              <p:nvPr/>
            </p:nvSpPr>
            <p:spPr>
              <a:xfrm>
                <a:off x="9323357" y="1210276"/>
                <a:ext cx="1494320" cy="2732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900" b="1" dirty="0" err="1">
                    <a:solidFill>
                      <a:schemeClr val="bg1"/>
                    </a:solidFill>
                  </a:rPr>
                  <a:t>분당서울대학교병원</a:t>
                </a:r>
                <a:r>
                  <a:rPr lang="ko-KR" altLang="en-US" sz="900" dirty="0">
                    <a:solidFill>
                      <a:schemeClr val="bg1"/>
                    </a:solidFill>
                  </a:rPr>
                  <a:t> 퇴사</a:t>
                </a:r>
                <a:endParaRPr lang="en-US" altLang="ko-KR" sz="9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18" name="그룹 117">
                <a:extLst>
                  <a:ext uri="{FF2B5EF4-FFF2-40B4-BE49-F238E27FC236}">
                    <a16:creationId xmlns:a16="http://schemas.microsoft.com/office/drawing/2014/main" id="{12E86482-1D4C-490D-9450-617233D27D64}"/>
                  </a:ext>
                </a:extLst>
              </p:cNvPr>
              <p:cNvGrpSpPr/>
              <p:nvPr/>
            </p:nvGrpSpPr>
            <p:grpSpPr>
              <a:xfrm>
                <a:off x="9892487" y="1691546"/>
                <a:ext cx="373842" cy="373842"/>
                <a:chOff x="9892487" y="1691546"/>
                <a:chExt cx="373842" cy="373842"/>
              </a:xfrm>
            </p:grpSpPr>
            <p:sp>
              <p:nvSpPr>
                <p:cNvPr id="126" name="타원 125">
                  <a:extLst>
                    <a:ext uri="{FF2B5EF4-FFF2-40B4-BE49-F238E27FC236}">
                      <a16:creationId xmlns:a16="http://schemas.microsoft.com/office/drawing/2014/main" id="{F73A5590-1EFD-402F-89A0-00E30B5C7C65}"/>
                    </a:ext>
                  </a:extLst>
                </p:cNvPr>
                <p:cNvSpPr/>
                <p:nvPr/>
              </p:nvSpPr>
              <p:spPr>
                <a:xfrm>
                  <a:off x="9892487" y="1691546"/>
                  <a:ext cx="373842" cy="373842"/>
                </a:xfrm>
                <a:prstGeom prst="ellipse">
                  <a:avLst/>
                </a:prstGeom>
                <a:solidFill>
                  <a:schemeClr val="accent6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127" name="그림 126">
                  <a:extLst>
                    <a:ext uri="{FF2B5EF4-FFF2-40B4-BE49-F238E27FC236}">
                      <a16:creationId xmlns:a16="http://schemas.microsoft.com/office/drawing/2014/main" id="{8448F55F-3CB1-4864-9D31-81B61DA284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946763" y="1749021"/>
                  <a:ext cx="247509" cy="247509"/>
                </a:xfrm>
                <a:prstGeom prst="rect">
                  <a:avLst/>
                </a:prstGeom>
              </p:spPr>
            </p:pic>
          </p:grpSp>
          <p:grpSp>
            <p:nvGrpSpPr>
              <p:cNvPr id="119" name="그룹 118">
                <a:extLst>
                  <a:ext uri="{FF2B5EF4-FFF2-40B4-BE49-F238E27FC236}">
                    <a16:creationId xmlns:a16="http://schemas.microsoft.com/office/drawing/2014/main" id="{E32D6E17-612F-49A5-BC1F-87EBDDEFAC15}"/>
                  </a:ext>
                </a:extLst>
              </p:cNvPr>
              <p:cNvGrpSpPr/>
              <p:nvPr/>
            </p:nvGrpSpPr>
            <p:grpSpPr>
              <a:xfrm>
                <a:off x="8462960" y="1683454"/>
                <a:ext cx="373842" cy="373842"/>
                <a:chOff x="8462960" y="1683454"/>
                <a:chExt cx="373842" cy="373842"/>
              </a:xfrm>
            </p:grpSpPr>
            <p:sp>
              <p:nvSpPr>
                <p:cNvPr id="124" name="타원 123">
                  <a:extLst>
                    <a:ext uri="{FF2B5EF4-FFF2-40B4-BE49-F238E27FC236}">
                      <a16:creationId xmlns:a16="http://schemas.microsoft.com/office/drawing/2014/main" id="{EE2E48DD-0074-4ED0-8C3F-D526069F0711}"/>
                    </a:ext>
                  </a:extLst>
                </p:cNvPr>
                <p:cNvSpPr/>
                <p:nvPr/>
              </p:nvSpPr>
              <p:spPr>
                <a:xfrm>
                  <a:off x="8462960" y="1683454"/>
                  <a:ext cx="373842" cy="373842"/>
                </a:xfrm>
                <a:prstGeom prst="ellipse">
                  <a:avLst/>
                </a:prstGeom>
                <a:solidFill>
                  <a:schemeClr val="accent6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125" name="그림 124">
                  <a:extLst>
                    <a:ext uri="{FF2B5EF4-FFF2-40B4-BE49-F238E27FC236}">
                      <a16:creationId xmlns:a16="http://schemas.microsoft.com/office/drawing/2014/main" id="{86EF0495-615D-42AD-8920-DBF78665F1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500713" y="1747241"/>
                  <a:ext cx="258201" cy="258201"/>
                </a:xfrm>
                <a:prstGeom prst="rect">
                  <a:avLst/>
                </a:prstGeom>
              </p:spPr>
            </p:pic>
          </p:grpSp>
          <p:cxnSp>
            <p:nvCxnSpPr>
              <p:cNvPr id="120" name="직선 연결선 119">
                <a:extLst>
                  <a:ext uri="{FF2B5EF4-FFF2-40B4-BE49-F238E27FC236}">
                    <a16:creationId xmlns:a16="http://schemas.microsoft.com/office/drawing/2014/main" id="{C3DDE9BD-4E3A-4DDD-87DF-1722CB71D8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49881" y="1552172"/>
                <a:ext cx="0" cy="74159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D11A8C6F-81CD-4AFF-AB77-342F4A6350A0}"/>
                  </a:ext>
                </a:extLst>
              </p:cNvPr>
              <p:cNvSpPr txBox="1"/>
              <p:nvPr/>
            </p:nvSpPr>
            <p:spPr>
              <a:xfrm>
                <a:off x="7846710" y="839599"/>
                <a:ext cx="1562182" cy="6887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900" b="1" dirty="0" err="1">
                    <a:solidFill>
                      <a:schemeClr val="bg1"/>
                    </a:solidFill>
                  </a:rPr>
                  <a:t>분당서울대학교병원</a:t>
                </a:r>
                <a:endParaRPr lang="en-US" altLang="ko-KR" sz="900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900" dirty="0">
                    <a:solidFill>
                      <a:schemeClr val="bg1"/>
                    </a:solidFill>
                  </a:rPr>
                  <a:t>입사 후 두번째 논문 제출</a:t>
                </a:r>
                <a:endParaRPr lang="en-US" altLang="ko-KR" sz="900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900" dirty="0">
                    <a:solidFill>
                      <a:schemeClr val="bg1"/>
                    </a:solidFill>
                  </a:rPr>
                  <a:t>진행중</a:t>
                </a:r>
                <a:r>
                  <a:rPr lang="en-US" altLang="ko-KR" sz="900" dirty="0">
                    <a:solidFill>
                      <a:schemeClr val="bg1"/>
                    </a:solidFill>
                  </a:rPr>
                  <a:t>..</a:t>
                </a:r>
              </a:p>
            </p:txBody>
          </p:sp>
          <p:cxnSp>
            <p:nvCxnSpPr>
              <p:cNvPr id="122" name="직선 연결선 121">
                <a:extLst>
                  <a:ext uri="{FF2B5EF4-FFF2-40B4-BE49-F238E27FC236}">
                    <a16:creationId xmlns:a16="http://schemas.microsoft.com/office/drawing/2014/main" id="{BCF41D16-E609-4D6F-837B-D24185DE98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74023" y="1905000"/>
                <a:ext cx="0" cy="461912"/>
              </a:xfrm>
              <a:prstGeom prst="line">
                <a:avLst/>
              </a:prstGeom>
              <a:ln>
                <a:solidFill>
                  <a:srgbClr val="AFABA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화살표 연결선 122">
                <a:extLst>
                  <a:ext uri="{FF2B5EF4-FFF2-40B4-BE49-F238E27FC236}">
                    <a16:creationId xmlns:a16="http://schemas.microsoft.com/office/drawing/2014/main" id="{25FF7089-711A-4BEB-91EF-A2A3641DB7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68740" y="1905000"/>
                <a:ext cx="796290" cy="0"/>
              </a:xfrm>
              <a:prstGeom prst="straightConnector1">
                <a:avLst/>
              </a:prstGeom>
              <a:ln>
                <a:solidFill>
                  <a:srgbClr val="AFABAB"/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2CE8AF2-F0D3-4166-B616-EC9A144F0C6C}"/>
                </a:ext>
              </a:extLst>
            </p:cNvPr>
            <p:cNvSpPr txBox="1"/>
            <p:nvPr/>
          </p:nvSpPr>
          <p:spPr>
            <a:xfrm>
              <a:off x="533420" y="1456996"/>
              <a:ext cx="36326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</a:rPr>
                <a:t>Jaehyuk </a:t>
              </a:r>
              <a:r>
                <a:rPr lang="en-US" altLang="ko-KR" sz="2400" b="1" dirty="0" err="1">
                  <a:solidFill>
                    <a:schemeClr val="bg1"/>
                  </a:solidFill>
                </a:rPr>
                <a:t>Heo</a:t>
              </a:r>
              <a:r>
                <a:rPr lang="en-US" altLang="ko-KR" sz="2400" dirty="0" err="1">
                  <a:solidFill>
                    <a:schemeClr val="bg1"/>
                  </a:solidFill>
                </a:rPr>
                <a:t>’s</a:t>
              </a:r>
              <a:r>
                <a:rPr lang="en-US" altLang="ko-KR" sz="2400" dirty="0">
                  <a:solidFill>
                    <a:schemeClr val="bg1"/>
                  </a:solidFill>
                </a:rPr>
                <a:t> Life Time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75D3FFE2-933C-4637-898D-9916FB1BF641}"/>
                </a:ext>
              </a:extLst>
            </p:cNvPr>
            <p:cNvGrpSpPr/>
            <p:nvPr/>
          </p:nvGrpSpPr>
          <p:grpSpPr>
            <a:xfrm>
              <a:off x="8657522" y="3517046"/>
              <a:ext cx="487634" cy="403445"/>
              <a:chOff x="10150490" y="2377072"/>
              <a:chExt cx="487634" cy="403445"/>
            </a:xfrm>
          </p:grpSpPr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45624437-BAB4-4E81-ACEA-820D7CF22ED2}"/>
                  </a:ext>
                </a:extLst>
              </p:cNvPr>
              <p:cNvSpPr/>
              <p:nvPr/>
            </p:nvSpPr>
            <p:spPr>
              <a:xfrm>
                <a:off x="10301439" y="2377072"/>
                <a:ext cx="185737" cy="185737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40FAC5B2-DA64-45D5-A37D-1A45B864899D}"/>
                  </a:ext>
                </a:extLst>
              </p:cNvPr>
              <p:cNvSpPr txBox="1"/>
              <p:nvPr/>
            </p:nvSpPr>
            <p:spPr>
              <a:xfrm>
                <a:off x="10150490" y="2565073"/>
                <a:ext cx="4876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2019.7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140" name="직선 연결선 139">
              <a:extLst>
                <a:ext uri="{FF2B5EF4-FFF2-40B4-BE49-F238E27FC236}">
                  <a16:creationId xmlns:a16="http://schemas.microsoft.com/office/drawing/2014/main" id="{AEE91391-2C42-4506-916E-7C287AFBC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89528" y="3191269"/>
              <a:ext cx="1" cy="197616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24F68425-5988-4173-8F75-A5071DCFB4C1}"/>
                </a:ext>
              </a:extLst>
            </p:cNvPr>
            <p:cNvCxnSpPr>
              <a:cxnSpLocks/>
              <a:stCxn id="142" idx="2"/>
            </p:cNvCxnSpPr>
            <p:nvPr/>
          </p:nvCxnSpPr>
          <p:spPr>
            <a:xfrm>
              <a:off x="9781187" y="2619107"/>
              <a:ext cx="737" cy="85881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8D5A2C25-8AC4-48F4-998B-D082EE3922D2}"/>
                </a:ext>
              </a:extLst>
            </p:cNvPr>
            <p:cNvSpPr txBox="1"/>
            <p:nvPr/>
          </p:nvSpPr>
          <p:spPr>
            <a:xfrm>
              <a:off x="9477257" y="2388275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900" b="1" dirty="0">
                  <a:solidFill>
                    <a:schemeClr val="bg1"/>
                  </a:solidFill>
                </a:rPr>
                <a:t>DACON</a:t>
              </a:r>
              <a:endParaRPr lang="ko-KR" altLang="en-US" sz="900" b="1" dirty="0">
                <a:solidFill>
                  <a:schemeClr val="bg1"/>
                </a:solidFill>
              </a:endParaRPr>
            </a:p>
          </p:txBody>
        </p: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D333A709-03CE-476D-AE2D-9902ABBCBEE3}"/>
                </a:ext>
              </a:extLst>
            </p:cNvPr>
            <p:cNvGrpSpPr/>
            <p:nvPr/>
          </p:nvGrpSpPr>
          <p:grpSpPr>
            <a:xfrm>
              <a:off x="9599842" y="2748235"/>
              <a:ext cx="373842" cy="373842"/>
              <a:chOff x="9695765" y="2289734"/>
              <a:chExt cx="373842" cy="373842"/>
            </a:xfrm>
          </p:grpSpPr>
          <p:sp>
            <p:nvSpPr>
              <p:cNvPr id="144" name="타원 143">
                <a:extLst>
                  <a:ext uri="{FF2B5EF4-FFF2-40B4-BE49-F238E27FC236}">
                    <a16:creationId xmlns:a16="http://schemas.microsoft.com/office/drawing/2014/main" id="{9970B886-6F78-424B-81F8-98E2A3A4C48F}"/>
                  </a:ext>
                </a:extLst>
              </p:cNvPr>
              <p:cNvSpPr/>
              <p:nvPr/>
            </p:nvSpPr>
            <p:spPr>
              <a:xfrm>
                <a:off x="9695765" y="2289734"/>
                <a:ext cx="373842" cy="373842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47" name="그림 146" descr="개체이(가) 표시된 사진&#10;&#10;자동 생성된 설명">
                <a:extLst>
                  <a:ext uri="{FF2B5EF4-FFF2-40B4-BE49-F238E27FC236}">
                    <a16:creationId xmlns:a16="http://schemas.microsoft.com/office/drawing/2014/main" id="{C19FF395-1160-44BF-A169-60017551A8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883" t="8810" r="10449" b="45695"/>
              <a:stretch/>
            </p:blipFill>
            <p:spPr>
              <a:xfrm>
                <a:off x="9719111" y="2396182"/>
                <a:ext cx="316000" cy="176032"/>
              </a:xfrm>
              <a:prstGeom prst="rect">
                <a:avLst/>
              </a:prstGeom>
            </p:spPr>
          </p:pic>
        </p:grp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2FB315A4-30AE-4197-99BF-7C39AFAB1474}"/>
                </a:ext>
              </a:extLst>
            </p:cNvPr>
            <p:cNvGrpSpPr/>
            <p:nvPr/>
          </p:nvGrpSpPr>
          <p:grpSpPr>
            <a:xfrm>
              <a:off x="10163681" y="3517046"/>
              <a:ext cx="487634" cy="403445"/>
              <a:chOff x="10150490" y="2377072"/>
              <a:chExt cx="487634" cy="403445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E5B63CF9-6FE9-4BA5-A968-7A19C1A62830}"/>
                  </a:ext>
                </a:extLst>
              </p:cNvPr>
              <p:cNvSpPr/>
              <p:nvPr/>
            </p:nvSpPr>
            <p:spPr>
              <a:xfrm>
                <a:off x="10301439" y="2377072"/>
                <a:ext cx="185737" cy="185737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45654D53-DDC9-45D7-8787-6C20F4B8129A}"/>
                  </a:ext>
                </a:extLst>
              </p:cNvPr>
              <p:cNvSpPr txBox="1"/>
              <p:nvPr/>
            </p:nvSpPr>
            <p:spPr>
              <a:xfrm>
                <a:off x="10150490" y="2565073"/>
                <a:ext cx="4876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bg1"/>
                    </a:solidFill>
                  </a:rPr>
                  <a:t>2019.9</a:t>
                </a:r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152" name="연결선: 꺾임 151">
              <a:extLst>
                <a:ext uri="{FF2B5EF4-FFF2-40B4-BE49-F238E27FC236}">
                  <a16:creationId xmlns:a16="http://schemas.microsoft.com/office/drawing/2014/main" id="{D17CB6DA-497D-4076-982C-C0F56623D646}"/>
                </a:ext>
              </a:extLst>
            </p:cNvPr>
            <p:cNvCxnSpPr>
              <a:cxnSpLocks/>
              <a:stCxn id="137" idx="0"/>
              <a:endCxn id="150" idx="0"/>
            </p:cNvCxnSpPr>
            <p:nvPr/>
          </p:nvCxnSpPr>
          <p:spPr>
            <a:xfrm rot="5400000" flipH="1" flipV="1">
              <a:off x="9654419" y="2763967"/>
              <a:ext cx="12700" cy="1506159"/>
            </a:xfrm>
            <a:prstGeom prst="bentConnector3">
              <a:avLst>
                <a:gd name="adj1" fmla="val 1045693"/>
              </a:avLst>
            </a:prstGeom>
            <a:ln>
              <a:solidFill>
                <a:srgbClr val="AFABAB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5" name="그룹 184">
              <a:extLst>
                <a:ext uri="{FF2B5EF4-FFF2-40B4-BE49-F238E27FC236}">
                  <a16:creationId xmlns:a16="http://schemas.microsoft.com/office/drawing/2014/main" id="{348E27CC-1647-4B4B-A9A9-E5E8ECF16827}"/>
                </a:ext>
              </a:extLst>
            </p:cNvPr>
            <p:cNvGrpSpPr/>
            <p:nvPr/>
          </p:nvGrpSpPr>
          <p:grpSpPr>
            <a:xfrm>
              <a:off x="10371312" y="3517046"/>
              <a:ext cx="1064715" cy="1921189"/>
              <a:chOff x="10371312" y="3517046"/>
              <a:chExt cx="1064715" cy="1921189"/>
            </a:xfrm>
          </p:grpSpPr>
          <p:grpSp>
            <p:nvGrpSpPr>
              <p:cNvPr id="171" name="그룹 170">
                <a:extLst>
                  <a:ext uri="{FF2B5EF4-FFF2-40B4-BE49-F238E27FC236}">
                    <a16:creationId xmlns:a16="http://schemas.microsoft.com/office/drawing/2014/main" id="{D3EEEA23-0711-46D4-A971-98D1102770EC}"/>
                  </a:ext>
                </a:extLst>
              </p:cNvPr>
              <p:cNvGrpSpPr/>
              <p:nvPr/>
            </p:nvGrpSpPr>
            <p:grpSpPr>
              <a:xfrm>
                <a:off x="10625463" y="3517046"/>
                <a:ext cx="543739" cy="403445"/>
                <a:chOff x="10122438" y="2377072"/>
                <a:chExt cx="543739" cy="403445"/>
              </a:xfrm>
            </p:grpSpPr>
            <p:sp>
              <p:nvSpPr>
                <p:cNvPr id="172" name="타원 171">
                  <a:extLst>
                    <a:ext uri="{FF2B5EF4-FFF2-40B4-BE49-F238E27FC236}">
                      <a16:creationId xmlns:a16="http://schemas.microsoft.com/office/drawing/2014/main" id="{836049AC-EC3F-48EB-8891-31D95A364B33}"/>
                    </a:ext>
                  </a:extLst>
                </p:cNvPr>
                <p:cNvSpPr/>
                <p:nvPr/>
              </p:nvSpPr>
              <p:spPr>
                <a:xfrm>
                  <a:off x="10301439" y="2377072"/>
                  <a:ext cx="185737" cy="185737"/>
                </a:xfrm>
                <a:prstGeom prst="ellips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3" name="TextBox 172">
                  <a:extLst>
                    <a:ext uri="{FF2B5EF4-FFF2-40B4-BE49-F238E27FC236}">
                      <a16:creationId xmlns:a16="http://schemas.microsoft.com/office/drawing/2014/main" id="{6D6F9E94-CAFD-4242-849E-BF4AF0782E6B}"/>
                    </a:ext>
                  </a:extLst>
                </p:cNvPr>
                <p:cNvSpPr txBox="1"/>
                <p:nvPr/>
              </p:nvSpPr>
              <p:spPr>
                <a:xfrm>
                  <a:off x="10122438" y="2565073"/>
                  <a:ext cx="54373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800" dirty="0">
                      <a:solidFill>
                        <a:schemeClr val="bg1"/>
                      </a:solidFill>
                    </a:rPr>
                    <a:t>2019.10</a:t>
                  </a:r>
                  <a:endParaRPr lang="ko-KR" altLang="en-US" sz="8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175" name="직선 연결선 174">
                <a:extLst>
                  <a:ext uri="{FF2B5EF4-FFF2-40B4-BE49-F238E27FC236}">
                    <a16:creationId xmlns:a16="http://schemas.microsoft.com/office/drawing/2014/main" id="{CB8DB26A-81E1-42F4-989B-5184C91459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96049" y="3933240"/>
                <a:ext cx="2155" cy="235576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직선 연결선 175">
                <a:extLst>
                  <a:ext uri="{FF2B5EF4-FFF2-40B4-BE49-F238E27FC236}">
                    <a16:creationId xmlns:a16="http://schemas.microsoft.com/office/drawing/2014/main" id="{35E15BAB-48F2-41FA-90D2-4BFF11F3A9A2}"/>
                  </a:ext>
                </a:extLst>
              </p:cNvPr>
              <p:cNvCxnSpPr>
                <a:cxnSpLocks/>
                <a:stCxn id="177" idx="0"/>
                <a:endCxn id="181" idx="4"/>
              </p:cNvCxnSpPr>
              <p:nvPr/>
            </p:nvCxnSpPr>
            <p:spPr>
              <a:xfrm flipV="1">
                <a:off x="10903670" y="4641976"/>
                <a:ext cx="1" cy="149928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TextBox 176">
                <a:extLst>
                  <a:ext uri="{FF2B5EF4-FFF2-40B4-BE49-F238E27FC236}">
                    <a16:creationId xmlns:a16="http://schemas.microsoft.com/office/drawing/2014/main" id="{ED168258-7992-4EC0-80E9-A44EBAF1261F}"/>
                  </a:ext>
                </a:extLst>
              </p:cNvPr>
              <p:cNvSpPr txBox="1"/>
              <p:nvPr/>
            </p:nvSpPr>
            <p:spPr>
              <a:xfrm>
                <a:off x="10371312" y="4791904"/>
                <a:ext cx="106471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b="1" dirty="0">
                    <a:solidFill>
                      <a:schemeClr val="bg1"/>
                    </a:solidFill>
                  </a:rPr>
                  <a:t>모두의 연구소</a:t>
                </a:r>
                <a:endParaRPr lang="en-US" altLang="ko-KR" sz="900" b="1" dirty="0">
                  <a:solidFill>
                    <a:schemeClr val="bg1"/>
                  </a:solidFill>
                </a:endParaRPr>
              </a:p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A.I College</a:t>
                </a:r>
              </a:p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Explainable A.I</a:t>
                </a:r>
              </a:p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</a:rPr>
                  <a:t>with S.I Analytics</a:t>
                </a:r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83" name="그룹 182">
                <a:extLst>
                  <a:ext uri="{FF2B5EF4-FFF2-40B4-BE49-F238E27FC236}">
                    <a16:creationId xmlns:a16="http://schemas.microsoft.com/office/drawing/2014/main" id="{B9F3B7B0-8881-4EC5-A8C2-A8D4846B42CA}"/>
                  </a:ext>
                </a:extLst>
              </p:cNvPr>
              <p:cNvGrpSpPr/>
              <p:nvPr/>
            </p:nvGrpSpPr>
            <p:grpSpPr>
              <a:xfrm>
                <a:off x="10716750" y="4268134"/>
                <a:ext cx="373842" cy="373842"/>
                <a:chOff x="10299493" y="4284551"/>
                <a:chExt cx="373842" cy="373842"/>
              </a:xfrm>
            </p:grpSpPr>
            <p:sp>
              <p:nvSpPr>
                <p:cNvPr id="181" name="타원 180">
                  <a:extLst>
                    <a:ext uri="{FF2B5EF4-FFF2-40B4-BE49-F238E27FC236}">
                      <a16:creationId xmlns:a16="http://schemas.microsoft.com/office/drawing/2014/main" id="{0322E1C0-095F-4ED4-9FA0-527EBD86DBB7}"/>
                    </a:ext>
                  </a:extLst>
                </p:cNvPr>
                <p:cNvSpPr/>
                <p:nvPr/>
              </p:nvSpPr>
              <p:spPr>
                <a:xfrm>
                  <a:off x="10299493" y="4284551"/>
                  <a:ext cx="373842" cy="373842"/>
                </a:xfrm>
                <a:prstGeom prst="ellipse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182" name="그림 181">
                  <a:extLst>
                    <a:ext uri="{FF2B5EF4-FFF2-40B4-BE49-F238E27FC236}">
                      <a16:creationId xmlns:a16="http://schemas.microsoft.com/office/drawing/2014/main" id="{145159B9-C07C-4D50-8439-4EB67DA70F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358358" y="4347819"/>
                  <a:ext cx="242374" cy="242374"/>
                </a:xfrm>
                <a:prstGeom prst="rect">
                  <a:avLst/>
                </a:prstGeom>
              </p:spPr>
            </p:pic>
          </p:grpSp>
        </p:grp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0A93D9D3-5CFB-4FE6-868C-C64B76E4EC56}"/>
                </a:ext>
              </a:extLst>
            </p:cNvPr>
            <p:cNvSpPr txBox="1"/>
            <p:nvPr/>
          </p:nvSpPr>
          <p:spPr>
            <a:xfrm>
              <a:off x="11379074" y="3410440"/>
              <a:ext cx="6335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/>
                  </a:solidFill>
                </a:rPr>
                <a:t>2021</a:t>
              </a:r>
              <a:r>
                <a:rPr lang="ko-KR" altLang="en-US" sz="1100" dirty="0">
                  <a:solidFill>
                    <a:schemeClr val="bg1"/>
                  </a:solidFill>
                </a:rPr>
                <a:t>년</a:t>
              </a:r>
              <a:endParaRPr lang="en-US" altLang="ko-KR" sz="1100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sz="1100" dirty="0">
                  <a:solidFill>
                    <a:schemeClr val="bg1"/>
                  </a:solidFill>
                </a:rPr>
                <a:t>유학</a:t>
              </a:r>
            </a:p>
          </p:txBody>
        </p:sp>
      </p:grpSp>
      <p:sp>
        <p:nvSpPr>
          <p:cNvPr id="193" name="직사각형 192">
            <a:extLst>
              <a:ext uri="{FF2B5EF4-FFF2-40B4-BE49-F238E27FC236}">
                <a16:creationId xmlns:a16="http://schemas.microsoft.com/office/drawing/2014/main" id="{989D3692-E3B6-4FD2-A977-F5E7859A7F95}"/>
              </a:ext>
            </a:extLst>
          </p:cNvPr>
          <p:cNvSpPr/>
          <p:nvPr/>
        </p:nvSpPr>
        <p:spPr>
          <a:xfrm>
            <a:off x="0" y="4544398"/>
            <a:ext cx="12192000" cy="2313602"/>
          </a:xfrm>
          <a:prstGeom prst="rect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9F0CADD1-C86B-4837-A3AC-46FF5B2CE8ED}"/>
              </a:ext>
            </a:extLst>
          </p:cNvPr>
          <p:cNvSpPr txBox="1"/>
          <p:nvPr/>
        </p:nvSpPr>
        <p:spPr>
          <a:xfrm>
            <a:off x="7586560" y="4980265"/>
            <a:ext cx="15247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데이터 분석 공모전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40EC2444-0B0D-495B-B406-30DCDC35BA14}"/>
              </a:ext>
            </a:extLst>
          </p:cNvPr>
          <p:cNvSpPr txBox="1"/>
          <p:nvPr/>
        </p:nvSpPr>
        <p:spPr>
          <a:xfrm>
            <a:off x="7586560" y="5296396"/>
            <a:ext cx="4219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>
                <a:solidFill>
                  <a:schemeClr val="bg1"/>
                </a:solidFill>
              </a:rPr>
              <a:t>2018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5997456C-B4E6-4345-BBF6-96903EC06A9D}"/>
              </a:ext>
            </a:extLst>
          </p:cNvPr>
          <p:cNvSpPr txBox="1"/>
          <p:nvPr/>
        </p:nvSpPr>
        <p:spPr>
          <a:xfrm>
            <a:off x="7586560" y="5841086"/>
            <a:ext cx="4219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>
                <a:solidFill>
                  <a:schemeClr val="bg1"/>
                </a:solidFill>
              </a:rPr>
              <a:t>2019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  <p:cxnSp>
        <p:nvCxnSpPr>
          <p:cNvPr id="198" name="직선 화살표 연결선 197">
            <a:extLst>
              <a:ext uri="{FF2B5EF4-FFF2-40B4-BE49-F238E27FC236}">
                <a16:creationId xmlns:a16="http://schemas.microsoft.com/office/drawing/2014/main" id="{50D800DE-D2FB-4304-9A7D-72A6A80BBFAF}"/>
              </a:ext>
            </a:extLst>
          </p:cNvPr>
          <p:cNvCxnSpPr>
            <a:cxnSpLocks/>
          </p:cNvCxnSpPr>
          <p:nvPr/>
        </p:nvCxnSpPr>
        <p:spPr>
          <a:xfrm>
            <a:off x="7982972" y="5299997"/>
            <a:ext cx="0" cy="1274375"/>
          </a:xfrm>
          <a:prstGeom prst="straightConnector1">
            <a:avLst/>
          </a:prstGeom>
          <a:ln>
            <a:solidFill>
              <a:srgbClr val="AFABAB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TextBox 198">
            <a:extLst>
              <a:ext uri="{FF2B5EF4-FFF2-40B4-BE49-F238E27FC236}">
                <a16:creationId xmlns:a16="http://schemas.microsoft.com/office/drawing/2014/main" id="{447E0D60-FD08-4884-B8E4-075DB00242B0}"/>
              </a:ext>
            </a:extLst>
          </p:cNvPr>
          <p:cNvSpPr txBox="1"/>
          <p:nvPr/>
        </p:nvSpPr>
        <p:spPr>
          <a:xfrm>
            <a:off x="8043073" y="5296396"/>
            <a:ext cx="39004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[</a:t>
            </a:r>
            <a:r>
              <a:rPr lang="ko-KR" altLang="en-US" sz="800" b="1" dirty="0" err="1">
                <a:solidFill>
                  <a:schemeClr val="bg1"/>
                </a:solidFill>
              </a:rPr>
              <a:t>빅콘테스트</a:t>
            </a:r>
            <a:r>
              <a:rPr lang="en-US" altLang="ko-KR" sz="800" dirty="0">
                <a:solidFill>
                  <a:schemeClr val="bg1"/>
                </a:solidFill>
              </a:rPr>
              <a:t>]</a:t>
            </a:r>
            <a:r>
              <a:rPr lang="ko-KR" altLang="en-US" sz="800" dirty="0">
                <a:solidFill>
                  <a:schemeClr val="bg1"/>
                </a:solidFill>
              </a:rPr>
              <a:t> 보험</a:t>
            </a:r>
            <a:r>
              <a:rPr lang="en-US" altLang="ko-KR" sz="800" dirty="0">
                <a:solidFill>
                  <a:schemeClr val="bg1"/>
                </a:solidFill>
              </a:rPr>
              <a:t>,</a:t>
            </a:r>
            <a:r>
              <a:rPr lang="ko-KR" altLang="en-US" sz="800" dirty="0">
                <a:solidFill>
                  <a:schemeClr val="bg1"/>
                </a:solidFill>
              </a:rPr>
              <a:t>통신</a:t>
            </a:r>
            <a:r>
              <a:rPr lang="en-US" altLang="ko-KR" sz="800" dirty="0">
                <a:solidFill>
                  <a:schemeClr val="bg1"/>
                </a:solidFill>
              </a:rPr>
              <a:t>,</a:t>
            </a:r>
            <a:r>
              <a:rPr lang="ko-KR" altLang="en-US" sz="800" dirty="0">
                <a:solidFill>
                  <a:schemeClr val="bg1"/>
                </a:solidFill>
              </a:rPr>
              <a:t>신용평가사 결합데이터를 활용한 대출상환 예측 알고리즘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D0D90E11-BB43-45D9-8D52-E0FC25C87D1B}"/>
              </a:ext>
            </a:extLst>
          </p:cNvPr>
          <p:cNvSpPr txBox="1"/>
          <p:nvPr/>
        </p:nvSpPr>
        <p:spPr>
          <a:xfrm>
            <a:off x="8043073" y="5565820"/>
            <a:ext cx="34291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[</a:t>
            </a:r>
            <a:r>
              <a:rPr lang="en-US" altLang="ko-KR" sz="800" b="1" dirty="0">
                <a:solidFill>
                  <a:schemeClr val="bg1"/>
                </a:solidFill>
              </a:rPr>
              <a:t>L</a:t>
            </a:r>
            <a:r>
              <a:rPr lang="ko-KR" altLang="en-US" sz="800" b="1" dirty="0">
                <a:solidFill>
                  <a:schemeClr val="bg1"/>
                </a:solidFill>
              </a:rPr>
              <a:t> </a:t>
            </a:r>
            <a:r>
              <a:rPr lang="en-US" altLang="ko-KR" sz="800" b="1" dirty="0">
                <a:solidFill>
                  <a:schemeClr val="bg1"/>
                </a:solidFill>
              </a:rPr>
              <a:t>point</a:t>
            </a:r>
            <a:r>
              <a:rPr lang="en-US" altLang="ko-KR" sz="800" dirty="0">
                <a:solidFill>
                  <a:schemeClr val="bg1"/>
                </a:solidFill>
              </a:rPr>
              <a:t>] </a:t>
            </a:r>
            <a:r>
              <a:rPr lang="ko-KR" altLang="en-US" sz="800" dirty="0">
                <a:solidFill>
                  <a:schemeClr val="bg1"/>
                </a:solidFill>
              </a:rPr>
              <a:t>소비 트렌드와 고객의 특성에 맞는 맞춤형 추천  시스템 제안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3838FFBB-E0BC-4D28-A1F4-57B28EE2DD2D}"/>
              </a:ext>
            </a:extLst>
          </p:cNvPr>
          <p:cNvSpPr txBox="1"/>
          <p:nvPr/>
        </p:nvSpPr>
        <p:spPr>
          <a:xfrm>
            <a:off x="8043073" y="5841086"/>
            <a:ext cx="22621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[</a:t>
            </a:r>
            <a:r>
              <a:rPr lang="en-US" altLang="ko-KR" sz="800" b="1" dirty="0">
                <a:solidFill>
                  <a:schemeClr val="bg1"/>
                </a:solidFill>
              </a:rPr>
              <a:t>KBO</a:t>
            </a:r>
            <a:r>
              <a:rPr lang="en-US" altLang="ko-KR" sz="800" dirty="0">
                <a:solidFill>
                  <a:schemeClr val="bg1"/>
                </a:solidFill>
              </a:rPr>
              <a:t>]</a:t>
            </a:r>
            <a:r>
              <a:rPr lang="ko-KR" altLang="en-US" sz="800" dirty="0">
                <a:solidFill>
                  <a:schemeClr val="bg1"/>
                </a:solidFill>
              </a:rPr>
              <a:t> </a:t>
            </a:r>
            <a:r>
              <a:rPr lang="en-US" altLang="ko-KR" sz="800" dirty="0">
                <a:solidFill>
                  <a:schemeClr val="bg1"/>
                </a:solidFill>
              </a:rPr>
              <a:t>2019 KBO</a:t>
            </a:r>
            <a:r>
              <a:rPr lang="ko-KR" altLang="en-US" sz="800" dirty="0">
                <a:solidFill>
                  <a:schemeClr val="bg1"/>
                </a:solidFill>
              </a:rPr>
              <a:t>타자 성적 예측 대회</a:t>
            </a:r>
            <a:r>
              <a:rPr lang="en-US" altLang="ko-KR" sz="800" dirty="0">
                <a:solidFill>
                  <a:schemeClr val="bg1"/>
                </a:solidFill>
              </a:rPr>
              <a:t>(</a:t>
            </a:r>
            <a:r>
              <a:rPr lang="ko-KR" altLang="en-US" sz="800" dirty="0">
                <a:solidFill>
                  <a:schemeClr val="bg1"/>
                </a:solidFill>
              </a:rPr>
              <a:t>상반기</a:t>
            </a:r>
            <a:r>
              <a:rPr lang="en-US" altLang="ko-KR" sz="800" dirty="0">
                <a:solidFill>
                  <a:schemeClr val="bg1"/>
                </a:solidFill>
              </a:rPr>
              <a:t>)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193138A8-577A-481B-94D9-5B6CE1C6C962}"/>
              </a:ext>
            </a:extLst>
          </p:cNvPr>
          <p:cNvSpPr txBox="1"/>
          <p:nvPr/>
        </p:nvSpPr>
        <p:spPr>
          <a:xfrm>
            <a:off x="8043073" y="6114226"/>
            <a:ext cx="21146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[</a:t>
            </a:r>
            <a:r>
              <a:rPr lang="en-US" altLang="ko-KR" sz="800" b="1" dirty="0">
                <a:solidFill>
                  <a:schemeClr val="bg1"/>
                </a:solidFill>
              </a:rPr>
              <a:t>KBO</a:t>
            </a:r>
            <a:r>
              <a:rPr lang="en-US" altLang="ko-KR" sz="800" dirty="0">
                <a:solidFill>
                  <a:schemeClr val="bg1"/>
                </a:solidFill>
              </a:rPr>
              <a:t>]</a:t>
            </a:r>
            <a:r>
              <a:rPr lang="ko-KR" altLang="en-US" sz="800" dirty="0">
                <a:solidFill>
                  <a:schemeClr val="bg1"/>
                </a:solidFill>
              </a:rPr>
              <a:t> </a:t>
            </a:r>
            <a:r>
              <a:rPr lang="en-US" altLang="ko-KR" sz="800" dirty="0">
                <a:solidFill>
                  <a:schemeClr val="bg1"/>
                </a:solidFill>
              </a:rPr>
              <a:t>2019 KBO Scouting Challenge 3nd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3D55CEB4-B229-4EB3-9010-043DDDE50CB7}"/>
              </a:ext>
            </a:extLst>
          </p:cNvPr>
          <p:cNvSpPr txBox="1"/>
          <p:nvPr/>
        </p:nvSpPr>
        <p:spPr>
          <a:xfrm>
            <a:off x="326022" y="4991288"/>
            <a:ext cx="3840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Jaehyuk Heo(</a:t>
            </a:r>
            <a:r>
              <a:rPr lang="en-US" altLang="ko-KR" b="1" dirty="0" err="1">
                <a:solidFill>
                  <a:schemeClr val="bg1"/>
                </a:solidFill>
              </a:rPr>
              <a:t>TooTouch</a:t>
            </a:r>
            <a:r>
              <a:rPr lang="en-US" altLang="ko-KR" b="1" dirty="0">
                <a:solidFill>
                  <a:schemeClr val="bg1"/>
                </a:solidFill>
              </a:rPr>
              <a:t>)’s resume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72491B07-092E-4CEF-8902-D897B839FC67}"/>
              </a:ext>
            </a:extLst>
          </p:cNvPr>
          <p:cNvSpPr txBox="1"/>
          <p:nvPr/>
        </p:nvSpPr>
        <p:spPr>
          <a:xfrm>
            <a:off x="326024" y="5358180"/>
            <a:ext cx="49758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https://www.notion.so/Jaehyuk-Heo-resume-c8e0eff6b5ba444b8babd93a762fcd07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grpSp>
        <p:nvGrpSpPr>
          <p:cNvPr id="205" name="그룹 204">
            <a:extLst>
              <a:ext uri="{FF2B5EF4-FFF2-40B4-BE49-F238E27FC236}">
                <a16:creationId xmlns:a16="http://schemas.microsoft.com/office/drawing/2014/main" id="{7A66C764-C06C-41E6-A7BE-B702518C4B65}"/>
              </a:ext>
            </a:extLst>
          </p:cNvPr>
          <p:cNvGrpSpPr/>
          <p:nvPr/>
        </p:nvGrpSpPr>
        <p:grpSpPr>
          <a:xfrm>
            <a:off x="5788020" y="4978637"/>
            <a:ext cx="1582569" cy="1595735"/>
            <a:chOff x="5908885" y="4980265"/>
            <a:chExt cx="1582569" cy="1595735"/>
          </a:xfrm>
        </p:grpSpPr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A426FD55-E3F3-4F70-9BF4-05A1A6A525CF}"/>
                </a:ext>
              </a:extLst>
            </p:cNvPr>
            <p:cNvSpPr txBox="1"/>
            <p:nvPr/>
          </p:nvSpPr>
          <p:spPr>
            <a:xfrm>
              <a:off x="5908885" y="4980265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bg1"/>
                  </a:solidFill>
                </a:rPr>
                <a:t>기술 보유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A9990C6B-96AD-4C7B-A533-D245E2B46F9B}"/>
                </a:ext>
              </a:extLst>
            </p:cNvPr>
            <p:cNvSpPr txBox="1"/>
            <p:nvPr/>
          </p:nvSpPr>
          <p:spPr>
            <a:xfrm>
              <a:off x="5989120" y="5183311"/>
              <a:ext cx="1502334" cy="13926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solidFill>
                    <a:schemeClr val="bg1"/>
                  </a:solidFill>
                </a:rPr>
                <a:t>R</a:t>
              </a:r>
            </a:p>
            <a:p>
              <a:pPr marL="171450" indent="-1714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solidFill>
                    <a:schemeClr val="bg1"/>
                  </a:solidFill>
                </a:rPr>
                <a:t>Python</a:t>
              </a:r>
            </a:p>
            <a:p>
              <a:pPr marL="171450" indent="-1714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solidFill>
                    <a:schemeClr val="bg1"/>
                  </a:solidFill>
                </a:rPr>
                <a:t>SQL</a:t>
              </a:r>
            </a:p>
            <a:p>
              <a:pPr marL="171450" indent="-1714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solidFill>
                    <a:schemeClr val="bg1"/>
                  </a:solidFill>
                </a:rPr>
                <a:t>Machine Learning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  <p:cxnSp>
          <p:nvCxnSpPr>
            <p:cNvPr id="208" name="직선 화살표 연결선 207">
              <a:extLst>
                <a:ext uri="{FF2B5EF4-FFF2-40B4-BE49-F238E27FC236}">
                  <a16:creationId xmlns:a16="http://schemas.microsoft.com/office/drawing/2014/main" id="{4CF52353-CCEA-4203-8B0E-687D3F16AC28}"/>
                </a:ext>
              </a:extLst>
            </p:cNvPr>
            <p:cNvCxnSpPr>
              <a:cxnSpLocks/>
            </p:cNvCxnSpPr>
            <p:nvPr/>
          </p:nvCxnSpPr>
          <p:spPr>
            <a:xfrm>
              <a:off x="5930828" y="5395467"/>
              <a:ext cx="0" cy="1109938"/>
            </a:xfrm>
            <a:prstGeom prst="straightConnector1">
              <a:avLst/>
            </a:prstGeom>
            <a:ln>
              <a:solidFill>
                <a:srgbClr val="AFABAB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id="{DACBB932-5DB0-430B-8006-5F26498F53E0}"/>
              </a:ext>
            </a:extLst>
          </p:cNvPr>
          <p:cNvSpPr txBox="1"/>
          <p:nvPr/>
        </p:nvSpPr>
        <p:spPr>
          <a:xfrm>
            <a:off x="8043073" y="6387366"/>
            <a:ext cx="18694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[</a:t>
            </a:r>
            <a:r>
              <a:rPr lang="ko-KR" altLang="en-US" sz="800" b="1" dirty="0" err="1">
                <a:solidFill>
                  <a:schemeClr val="bg1"/>
                </a:solidFill>
              </a:rPr>
              <a:t>빅콘테스트</a:t>
            </a:r>
            <a:r>
              <a:rPr lang="en-US" altLang="ko-KR" sz="800" dirty="0">
                <a:solidFill>
                  <a:schemeClr val="bg1"/>
                </a:solidFill>
              </a:rPr>
              <a:t>] </a:t>
            </a:r>
            <a:r>
              <a:rPr lang="ko-KR" altLang="en-US" sz="800" dirty="0">
                <a:solidFill>
                  <a:schemeClr val="bg1"/>
                </a:solidFill>
              </a:rPr>
              <a:t>리니지 고객 이탈 예측</a:t>
            </a:r>
          </a:p>
        </p:txBody>
      </p:sp>
    </p:spTree>
    <p:extLst>
      <p:ext uri="{BB962C8B-B14F-4D97-AF65-F5344CB8AC3E}">
        <p14:creationId xmlns:p14="http://schemas.microsoft.com/office/powerpoint/2010/main" val="720155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16" descr="neural networkì ëí ì´ë¯¸ì§ ê²ìê²°ê³¼">
            <a:extLst>
              <a:ext uri="{FF2B5EF4-FFF2-40B4-BE49-F238E27FC236}">
                <a16:creationId xmlns:a16="http://schemas.microsoft.com/office/drawing/2014/main" id="{C213FDCC-0D30-48C0-959F-67371ACAD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0109" y="2021772"/>
            <a:ext cx="2340819" cy="281445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F3AF7D3-E769-4184-8DDE-4BACD7B79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907" y="2083723"/>
            <a:ext cx="4792676" cy="269055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9D28A3C-145B-48EA-B4A6-393126262726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6664CC-129C-4C03-9F6E-B5F2F8478E08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D97412-0B71-48A5-8B4E-ECF5548B742B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DD24EF-6FB3-436A-82F3-9F542584E27E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98A065-ABB8-40B2-ADDF-C230E0D4A979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74123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8FD9DB98-8DE0-494B-A174-4D13424A28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11" b="16411"/>
          <a:stretch/>
        </p:blipFill>
        <p:spPr>
          <a:xfrm>
            <a:off x="2951914" y="790087"/>
            <a:ext cx="8169718" cy="52654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56D2E89-40C8-46DE-8052-1261C8E3E9ED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4B4C29-AF96-453A-BA9F-FA3618229AF0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DBF159-D609-4043-A18E-9912D5FFB3A5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BF3251-851B-4A30-A7D2-C6E950C7327F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F493D-6A52-4DDE-A7E9-28969EABA4B9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874257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554" name="Picture 2" descr="big comparisonì ëí ì´ë¯¸ì§ ê²ìê²°ê³¼">
            <a:extLst>
              <a:ext uri="{FF2B5EF4-FFF2-40B4-BE49-F238E27FC236}">
                <a16:creationId xmlns:a16="http://schemas.microsoft.com/office/drawing/2014/main" id="{97156AB7-5391-4D6B-B96E-208026005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277" y="1111333"/>
            <a:ext cx="7924800" cy="505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F8B675-2A24-45A2-AEEA-C82B9A9771C9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DF1022-8135-4C3C-956D-76D2EB8E40EC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775570-8283-4F0F-8960-351EFA653913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BA7BCF-CFB0-4E59-81D8-9C248C6956E7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230E39-0566-4011-81B4-E2202FFC716B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765320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4A9D8CD7-D4CA-4724-A4E3-9F5A2AF31E59}"/>
              </a:ext>
            </a:extLst>
          </p:cNvPr>
          <p:cNvGrpSpPr/>
          <p:nvPr/>
        </p:nvGrpSpPr>
        <p:grpSpPr>
          <a:xfrm>
            <a:off x="2381199" y="2029639"/>
            <a:ext cx="9271304" cy="2805768"/>
            <a:chOff x="2381199" y="2029639"/>
            <a:chExt cx="9271304" cy="2805768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F438304-ED85-4762-8E88-C03304E20E47}"/>
                </a:ext>
              </a:extLst>
            </p:cNvPr>
            <p:cNvGrpSpPr/>
            <p:nvPr/>
          </p:nvGrpSpPr>
          <p:grpSpPr>
            <a:xfrm>
              <a:off x="2381199" y="2037030"/>
              <a:ext cx="3230845" cy="2798377"/>
              <a:chOff x="2381199" y="2037030"/>
              <a:chExt cx="3230845" cy="2798377"/>
            </a:xfrm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B3F22D78-80A2-46CB-BA96-B9AF76B2CB54}"/>
                  </a:ext>
                </a:extLst>
              </p:cNvPr>
              <p:cNvSpPr/>
              <p:nvPr/>
            </p:nvSpPr>
            <p:spPr>
              <a:xfrm>
                <a:off x="2381199" y="2037030"/>
                <a:ext cx="3230845" cy="5029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</a:rPr>
                  <a:t>Classification</a:t>
                </a:r>
                <a:endPara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/>
                  <a:ea typeface="나눔바른고딕" panose="020B0603020101020101" pitchFamily="50" charset="-127"/>
                </a:endParaRPr>
              </a:p>
            </p:txBody>
          </p: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FD7F2B4F-2235-4BD6-8B0E-CF8B77CBBA13}"/>
                  </a:ext>
                </a:extLst>
              </p:cNvPr>
              <p:cNvGrpSpPr/>
              <p:nvPr/>
            </p:nvGrpSpPr>
            <p:grpSpPr>
              <a:xfrm>
                <a:off x="2580597" y="2718041"/>
                <a:ext cx="2586910" cy="2117366"/>
                <a:chOff x="2580597" y="2718041"/>
                <a:chExt cx="2586910" cy="2117366"/>
              </a:xfrm>
            </p:grpSpPr>
            <p:pic>
              <p:nvPicPr>
                <p:cNvPr id="26" name="Picture 2" descr="image classification deep learningì ëí ì´ë¯¸ì§ ê²ìê²°ê³¼">
                  <a:extLst>
                    <a:ext uri="{FF2B5EF4-FFF2-40B4-BE49-F238E27FC236}">
                      <a16:creationId xmlns:a16="http://schemas.microsoft.com/office/drawing/2014/main" id="{23F0F2F6-56CC-4A5B-8B1A-A4A2ED1EC9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62" t="14714" r="79208" b="59375"/>
                <a:stretch/>
              </p:blipFill>
              <p:spPr bwMode="auto">
                <a:xfrm>
                  <a:off x="2580597" y="2718041"/>
                  <a:ext cx="1533368" cy="103087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7" name="화살표: 오른쪽 26">
                  <a:extLst>
                    <a:ext uri="{FF2B5EF4-FFF2-40B4-BE49-F238E27FC236}">
                      <a16:creationId xmlns:a16="http://schemas.microsoft.com/office/drawing/2014/main" id="{D225E8F0-74D3-40B6-81B9-F5C64E762EDE}"/>
                    </a:ext>
                  </a:extLst>
                </p:cNvPr>
                <p:cNvSpPr/>
                <p:nvPr/>
              </p:nvSpPr>
              <p:spPr>
                <a:xfrm>
                  <a:off x="4246818" y="3282409"/>
                  <a:ext cx="294521" cy="248876"/>
                </a:xfrm>
                <a:prstGeom prst="rightArrow">
                  <a:avLst/>
                </a:prstGeom>
                <a:solidFill>
                  <a:srgbClr val="99CB38"/>
                </a:solidFill>
                <a:ln w="12700" cap="flat" cmpd="sng" algn="ctr">
                  <a:solidFill>
                    <a:srgbClr val="99CB3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  <a:cs typeface="+mn-cs"/>
                  </a:endParaRPr>
                </a:p>
              </p:txBody>
            </p:sp>
            <p:sp>
              <p:nvSpPr>
                <p:cNvPr id="28" name="화살표: 오른쪽 27">
                  <a:extLst>
                    <a:ext uri="{FF2B5EF4-FFF2-40B4-BE49-F238E27FC236}">
                      <a16:creationId xmlns:a16="http://schemas.microsoft.com/office/drawing/2014/main" id="{7F918548-4495-4D0C-8500-298BCD3A7E39}"/>
                    </a:ext>
                  </a:extLst>
                </p:cNvPr>
                <p:cNvSpPr/>
                <p:nvPr/>
              </p:nvSpPr>
              <p:spPr>
                <a:xfrm>
                  <a:off x="4229175" y="4212178"/>
                  <a:ext cx="294521" cy="248876"/>
                </a:xfrm>
                <a:prstGeom prst="rightArrow">
                  <a:avLst/>
                </a:prstGeom>
                <a:solidFill>
                  <a:srgbClr val="99CB38"/>
                </a:solidFill>
                <a:ln w="12700" cap="flat" cmpd="sng" algn="ctr">
                  <a:solidFill>
                    <a:srgbClr val="99CB3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  <a:cs typeface="+mn-cs"/>
                  </a:endParaRPr>
                </a:p>
              </p:txBody>
            </p:sp>
            <p:pic>
              <p:nvPicPr>
                <p:cNvPr id="29" name="Picture 6" descr="ê°ìì§ì ëí ì´ë¯¸ì§ ê²ìê²°ê³¼">
                  <a:extLst>
                    <a:ext uri="{FF2B5EF4-FFF2-40B4-BE49-F238E27FC236}">
                      <a16:creationId xmlns:a16="http://schemas.microsoft.com/office/drawing/2014/main" id="{82669B1A-DFCC-4CFD-82F7-154F1D1F1A6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580597" y="3804533"/>
                  <a:ext cx="1531522" cy="10308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9BE53920-E706-4F79-8D87-2A102F842EF0}"/>
                    </a:ext>
                  </a:extLst>
                </p:cNvPr>
                <p:cNvSpPr txBox="1"/>
                <p:nvPr/>
              </p:nvSpPr>
              <p:spPr>
                <a:xfrm>
                  <a:off x="4541339" y="3237570"/>
                  <a:ext cx="62616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Calibri" panose="020F0502020204030204"/>
                      <a:ea typeface="나눔바른고딕" panose="020B0603020101020101" pitchFamily="50" charset="-127"/>
                    </a:rPr>
                    <a:t>CAT</a:t>
                  </a:r>
                  <a:endParaRPr kumimoji="0" lang="ko-KR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95E47BF-1B03-4B82-946F-F9ED11FB3546}"/>
                    </a:ext>
                  </a:extLst>
                </p:cNvPr>
                <p:cNvSpPr txBox="1"/>
                <p:nvPr/>
              </p:nvSpPr>
              <p:spPr>
                <a:xfrm>
                  <a:off x="4541339" y="4167339"/>
                  <a:ext cx="62616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Calibri" panose="020F0502020204030204"/>
                      <a:ea typeface="나눔바른고딕" panose="020B0603020101020101" pitchFamily="50" charset="-127"/>
                    </a:rPr>
                    <a:t>DOG</a:t>
                  </a:r>
                  <a:endParaRPr kumimoji="0" lang="ko-KR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/>
                    <a:ea typeface="나눔바른고딕" panose="020B0603020101020101" pitchFamily="50" charset="-127"/>
                  </a:endParaRPr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AC2561C-FF8F-4D23-AA50-2258FC4B0743}"/>
                </a:ext>
              </a:extLst>
            </p:cNvPr>
            <p:cNvGrpSpPr/>
            <p:nvPr/>
          </p:nvGrpSpPr>
          <p:grpSpPr>
            <a:xfrm>
              <a:off x="4890597" y="2050117"/>
              <a:ext cx="3847228" cy="2783730"/>
              <a:chOff x="4890597" y="2050117"/>
              <a:chExt cx="3847228" cy="2783730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E051011A-1A84-4209-8906-6E2D1A109A43}"/>
                  </a:ext>
                </a:extLst>
              </p:cNvPr>
              <p:cNvSpPr/>
              <p:nvPr/>
            </p:nvSpPr>
            <p:spPr>
              <a:xfrm>
                <a:off x="4890597" y="2050117"/>
                <a:ext cx="3847228" cy="50597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en-US" altLang="ko-KR" sz="2400" b="1" dirty="0">
                    <a:solidFill>
                      <a:schemeClr val="bg1"/>
                    </a:solidFill>
                    <a:latin typeface="Calibri" panose="020F0502020204030204"/>
                    <a:ea typeface="나눔바른고딕" panose="020B0603020101020101" pitchFamily="50" charset="-127"/>
                  </a:rPr>
                  <a:t>Object Detection</a:t>
                </a:r>
                <a:endParaRPr lang="en-US" altLang="ko-KR" dirty="0">
                  <a:solidFill>
                    <a:schemeClr val="bg1"/>
                  </a:solidFill>
                  <a:latin typeface="Calibri" panose="020F0502020204030204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23" name="Picture 2" descr="object detectionì ëí ì´ë¯¸ì§ ê²ìê²°ê³¼">
                <a:extLst>
                  <a:ext uri="{FF2B5EF4-FFF2-40B4-BE49-F238E27FC236}">
                    <a16:creationId xmlns:a16="http://schemas.microsoft.com/office/drawing/2014/main" id="{2ADDD258-2607-4D14-A294-1D8701CA1E94}"/>
                  </a:ext>
                </a:extLst>
              </p:cNvPr>
              <p:cNvPicPr>
                <a:picLocks noChangeAspect="1" noChangeArrowheads="1" noCrop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18062" y="2743201"/>
                <a:ext cx="2916284" cy="20906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94A55F8-1135-49B1-8636-B2947473DAAF}"/>
                </a:ext>
              </a:extLst>
            </p:cNvPr>
            <p:cNvGrpSpPr/>
            <p:nvPr/>
          </p:nvGrpSpPr>
          <p:grpSpPr>
            <a:xfrm>
              <a:off x="8054739" y="2029639"/>
              <a:ext cx="3597764" cy="2798722"/>
              <a:chOff x="8054739" y="2029639"/>
              <a:chExt cx="3597764" cy="2798722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125014F0-3B28-4D4F-9C86-2F6D659972DF}"/>
                  </a:ext>
                </a:extLst>
              </p:cNvPr>
              <p:cNvSpPr/>
              <p:nvPr/>
            </p:nvSpPr>
            <p:spPr>
              <a:xfrm>
                <a:off x="8054739" y="2029639"/>
                <a:ext cx="3597764" cy="50597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en-US" altLang="ko-KR" sz="2400" b="1" dirty="0">
                    <a:solidFill>
                      <a:schemeClr val="bg1"/>
                    </a:solidFill>
                    <a:latin typeface="Calibri" panose="020F0502020204030204"/>
                    <a:ea typeface="나눔바른고딕" panose="020B0603020101020101" pitchFamily="50" charset="-127"/>
                  </a:rPr>
                  <a:t>Segmentation</a:t>
                </a:r>
                <a:endParaRPr lang="en-US" altLang="ko-KR" dirty="0">
                  <a:solidFill>
                    <a:schemeClr val="bg1"/>
                  </a:solidFill>
                  <a:latin typeface="Calibri" panose="020F0502020204030204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17" name="Picture 4" descr="semantic segmentationì ëí ì´ë¯¸ì§ ê²ìê²°ê³¼">
                <a:extLst>
                  <a:ext uri="{FF2B5EF4-FFF2-40B4-BE49-F238E27FC236}">
                    <a16:creationId xmlns:a16="http://schemas.microsoft.com/office/drawing/2014/main" id="{2C9AD54B-5CFB-411E-92C9-4F3946A4C81D}"/>
                  </a:ext>
                </a:extLst>
              </p:cNvPr>
              <p:cNvPicPr>
                <a:picLocks noChangeAspect="1" noChangeArrowheads="1" noCrop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51402" y="2737716"/>
                <a:ext cx="3228762" cy="20906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F1D4EDA-7E22-4925-87D9-C4AF6C3103DC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B2EBC7E-43F0-4AF3-A607-56263B364745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60A109-F72D-4892-A315-7F586F0C3F66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86E37B-21EC-46B2-AFB6-4629C7681C07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08C4F68-E900-4E2D-B2CA-AAC29C9AA0D1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280164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0" descr="medical deep learningì ëí ì´ë¯¸ì§ ê²ìê²°ê³¼">
            <a:extLst>
              <a:ext uri="{FF2B5EF4-FFF2-40B4-BE49-F238E27FC236}">
                <a16:creationId xmlns:a16="http://schemas.microsoft.com/office/drawing/2014/main" id="{BA135230-3845-42D9-861F-C0BFF067F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574" y="790087"/>
            <a:ext cx="7860399" cy="526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22402A6-7237-44C3-9C09-4D70D656F16D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C9A262-57EE-4A71-A8FA-65452917B327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7B2924-60D6-4128-9E15-C646907D201B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870CB3-93AA-43B8-8D6B-EF9E3BDD2185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6BA762D-D605-4183-BC39-C7B95CA9258D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D847C86-8B10-42E4-A3C2-6A697E4DFBE9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2909DD1-6893-4722-B187-DE09C3B9FF9D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0BB9D5-3186-4A0D-98CB-B20BAD4F4413}"/>
                </a:ext>
              </a:extLst>
            </p:cNvPr>
            <p:cNvSpPr txBox="1"/>
            <p:nvPr/>
          </p:nvSpPr>
          <p:spPr>
            <a:xfrm>
              <a:off x="4171798" y="3056606"/>
              <a:ext cx="567655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의료 분야에서의 딥러닝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46870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921DFF1-FE14-4F36-B14E-89F85A4888A0}"/>
              </a:ext>
            </a:extLst>
          </p:cNvPr>
          <p:cNvGrpSpPr/>
          <p:nvPr/>
        </p:nvGrpSpPr>
        <p:grpSpPr>
          <a:xfrm>
            <a:off x="3227616" y="927441"/>
            <a:ext cx="7592783" cy="4868049"/>
            <a:chOff x="3613631" y="1192993"/>
            <a:chExt cx="7262890" cy="4346317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A177D395-4FBC-4A16-AE94-CB8BCC2AE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3631" y="3590752"/>
              <a:ext cx="2729984" cy="1948558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5A2DE116-DB82-4CFA-AB5E-C246B1E2C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3886" y="2321729"/>
              <a:ext cx="3102635" cy="2214541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AC007041-A139-4CEF-ACCD-178A9AF22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13632" y="1192993"/>
              <a:ext cx="2730018" cy="2312806"/>
            </a:xfrm>
            <a:prstGeom prst="rect">
              <a:avLst/>
            </a:prstGeom>
          </p:spPr>
        </p:pic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4C8AFDF6-7331-4CD2-99AC-EB51E4FF3FC1}"/>
                </a:ext>
              </a:extLst>
            </p:cNvPr>
            <p:cNvSpPr/>
            <p:nvPr/>
          </p:nvSpPr>
          <p:spPr>
            <a:xfrm>
              <a:off x="6859453" y="2971327"/>
              <a:ext cx="571496" cy="10689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740F68C-0A9A-4FCE-998E-A4EB432FFCDA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11C2D9-6496-4827-92B1-F8962B019384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C3E01D-280B-403F-9480-E74AE6D5414C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7F91BC-0F8A-41CC-B615-D40EA57F02E0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38FDE2F-6F9D-460A-A4C8-912E1C5DD0B1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DC2AF63-A7D4-4D8E-B698-086C7963E3A1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FE221DA-0336-4302-AF45-3EF67663017E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84462C6-3FD5-44CB-B23F-F45BF5E1356A}"/>
                </a:ext>
              </a:extLst>
            </p:cNvPr>
            <p:cNvSpPr txBox="1"/>
            <p:nvPr/>
          </p:nvSpPr>
          <p:spPr>
            <a:xfrm>
              <a:off x="5464932" y="3056606"/>
              <a:ext cx="309027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</a:rPr>
                <a:t>Automation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56355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33846B80-1BE2-44BC-8D0B-2984661C3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574" y="802440"/>
            <a:ext cx="7860397" cy="526547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B232688-38AF-46A8-9E3A-13CB31B9DC8B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2E718C-30C3-4AC0-AC14-24D65845BF8F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3F0ED0-786D-403A-8B97-A6C45926D441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976F1F-5A56-46B2-9F0D-10F09DF9CC74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47B2C4-A832-4954-8C96-578FEE475CB5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96CAA8-A72D-4336-90BE-3B45BF121465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BDEE606-B363-4010-A0FB-C79A875194B5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187FB7-B017-495D-9AE6-4425DAE276CE}"/>
                </a:ext>
              </a:extLst>
            </p:cNvPr>
            <p:cNvSpPr txBox="1"/>
            <p:nvPr/>
          </p:nvSpPr>
          <p:spPr>
            <a:xfrm>
              <a:off x="5027345" y="3056606"/>
              <a:ext cx="396544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</a:rPr>
                <a:t>Beyond</a:t>
              </a:r>
              <a:r>
                <a:rPr lang="ko-KR" altLang="en-US" sz="40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Human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7518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290FE165-195D-449E-9208-EDA33798F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574" y="802440"/>
            <a:ext cx="7860396" cy="54484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A03B9EA-667F-4EE6-A942-856029DC9B7E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795FC4-07C4-4A2A-B350-065275B0B5F0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A38530-7F44-41F9-BB03-7B0DFE084899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062844-C0AB-4CC8-BFE1-2D374159DCA3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845B16-E611-4636-9F4B-6439C0081C88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025064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A03B9EA-667F-4EE6-A942-856029DC9B7E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795FC4-07C4-4A2A-B350-065275B0B5F0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A38530-7F44-41F9-BB03-7B0DFE084899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062844-C0AB-4CC8-BFE1-2D374159DCA3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845B16-E611-4636-9F4B-6439C0081C88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A88A7A-9337-43EC-AD9B-2AC52C9D149F}"/>
              </a:ext>
            </a:extLst>
          </p:cNvPr>
          <p:cNvGrpSpPr/>
          <p:nvPr/>
        </p:nvGrpSpPr>
        <p:grpSpPr>
          <a:xfrm>
            <a:off x="3106574" y="802440"/>
            <a:ext cx="7860388" cy="5448453"/>
            <a:chOff x="1147647" y="1358655"/>
            <a:chExt cx="9896706" cy="5247370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90981CE3-5AA8-46D8-B767-F95A4D979B49}"/>
                </a:ext>
              </a:extLst>
            </p:cNvPr>
            <p:cNvGrpSpPr/>
            <p:nvPr/>
          </p:nvGrpSpPr>
          <p:grpSpPr>
            <a:xfrm>
              <a:off x="1502796" y="1358655"/>
              <a:ext cx="9186407" cy="637818"/>
              <a:chOff x="673099" y="2717800"/>
              <a:chExt cx="10205366" cy="1282700"/>
            </a:xfrm>
          </p:grpSpPr>
          <p:sp>
            <p:nvSpPr>
              <p:cNvPr id="46" name="화살표: 갈매기형 수장 45">
                <a:extLst>
                  <a:ext uri="{FF2B5EF4-FFF2-40B4-BE49-F238E27FC236}">
                    <a16:creationId xmlns:a16="http://schemas.microsoft.com/office/drawing/2014/main" id="{B85021E3-A261-42D4-8946-937B90E0CA3F}"/>
                  </a:ext>
                </a:extLst>
              </p:cNvPr>
              <p:cNvSpPr/>
              <p:nvPr/>
            </p:nvSpPr>
            <p:spPr>
              <a:xfrm>
                <a:off x="2334986" y="2717800"/>
                <a:ext cx="1895930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수집</a:t>
                </a:r>
              </a:p>
            </p:txBody>
          </p:sp>
          <p:sp>
            <p:nvSpPr>
              <p:cNvPr id="47" name="화살표: 갈매기형 수장 46">
                <a:extLst>
                  <a:ext uri="{FF2B5EF4-FFF2-40B4-BE49-F238E27FC236}">
                    <a16:creationId xmlns:a16="http://schemas.microsoft.com/office/drawing/2014/main" id="{9C6770CE-D17D-490E-A7C9-8A0FB64ECB8D}"/>
                  </a:ext>
                </a:extLst>
              </p:cNvPr>
              <p:cNvSpPr/>
              <p:nvPr/>
            </p:nvSpPr>
            <p:spPr>
              <a:xfrm>
                <a:off x="673099" y="2717800"/>
                <a:ext cx="1895929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정의</a:t>
                </a:r>
              </a:p>
            </p:txBody>
          </p:sp>
          <p:sp>
            <p:nvSpPr>
              <p:cNvPr id="48" name="화살표: 갈매기형 수장 47">
                <a:extLst>
                  <a:ext uri="{FF2B5EF4-FFF2-40B4-BE49-F238E27FC236}">
                    <a16:creationId xmlns:a16="http://schemas.microsoft.com/office/drawing/2014/main" id="{0D6A374D-2673-4CAC-A126-C2DE3AC6C4A2}"/>
                  </a:ext>
                </a:extLst>
              </p:cNvPr>
              <p:cNvSpPr/>
              <p:nvPr/>
            </p:nvSpPr>
            <p:spPr>
              <a:xfrm>
                <a:off x="3996873" y="2717800"/>
                <a:ext cx="1895930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정리</a:t>
                </a:r>
              </a:p>
            </p:txBody>
          </p:sp>
          <p:sp>
            <p:nvSpPr>
              <p:cNvPr id="49" name="화살표: 갈매기형 수장 48">
                <a:extLst>
                  <a:ext uri="{FF2B5EF4-FFF2-40B4-BE49-F238E27FC236}">
                    <a16:creationId xmlns:a16="http://schemas.microsoft.com/office/drawing/2014/main" id="{EF2F64ED-52C4-4312-9180-9190344609F6}"/>
                  </a:ext>
                </a:extLst>
              </p:cNvPr>
              <p:cNvSpPr/>
              <p:nvPr/>
            </p:nvSpPr>
            <p:spPr>
              <a:xfrm>
                <a:off x="7320648" y="2717800"/>
                <a:ext cx="1895930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결과</a:t>
                </a:r>
              </a:p>
            </p:txBody>
          </p:sp>
          <p:sp>
            <p:nvSpPr>
              <p:cNvPr id="50" name="화살표: 갈매기형 수장 49">
                <a:extLst>
                  <a:ext uri="{FF2B5EF4-FFF2-40B4-BE49-F238E27FC236}">
                    <a16:creationId xmlns:a16="http://schemas.microsoft.com/office/drawing/2014/main" id="{35C3E942-59A9-4386-9BA9-44A1082859EA}"/>
                  </a:ext>
                </a:extLst>
              </p:cNvPr>
              <p:cNvSpPr/>
              <p:nvPr/>
            </p:nvSpPr>
            <p:spPr>
              <a:xfrm>
                <a:off x="5658761" y="2717800"/>
                <a:ext cx="1895929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분석</a:t>
                </a:r>
              </a:p>
            </p:txBody>
          </p:sp>
          <p:sp>
            <p:nvSpPr>
              <p:cNvPr id="51" name="화살표: 갈매기형 수장 50">
                <a:extLst>
                  <a:ext uri="{FF2B5EF4-FFF2-40B4-BE49-F238E27FC236}">
                    <a16:creationId xmlns:a16="http://schemas.microsoft.com/office/drawing/2014/main" id="{043EB09E-91A7-4132-8C36-11E9AD38EDA1}"/>
                  </a:ext>
                </a:extLst>
              </p:cNvPr>
              <p:cNvSpPr/>
              <p:nvPr/>
            </p:nvSpPr>
            <p:spPr>
              <a:xfrm>
                <a:off x="8982535" y="2717800"/>
                <a:ext cx="1895930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결언</a:t>
                </a:r>
              </a:p>
            </p:txBody>
          </p:sp>
        </p:grp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F4EC206D-BED0-43EC-A03B-6470DA5BF31B}"/>
                </a:ext>
              </a:extLst>
            </p:cNvPr>
            <p:cNvSpPr/>
            <p:nvPr/>
          </p:nvSpPr>
          <p:spPr>
            <a:xfrm>
              <a:off x="1149729" y="2548946"/>
              <a:ext cx="4320493" cy="253937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1) Collect data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1C26944-E8A8-4EAC-8C50-F0DB00DA0873}"/>
                </a:ext>
              </a:extLst>
            </p:cNvPr>
            <p:cNvSpPr txBox="1"/>
            <p:nvPr/>
          </p:nvSpPr>
          <p:spPr>
            <a:xfrm>
              <a:off x="2345984" y="2190566"/>
              <a:ext cx="1917125" cy="3205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1. Data Preparation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43A6D90D-556C-46CB-B8EF-F6E27F7B7401}"/>
                </a:ext>
              </a:extLst>
            </p:cNvPr>
            <p:cNvSpPr/>
            <p:nvPr/>
          </p:nvSpPr>
          <p:spPr>
            <a:xfrm>
              <a:off x="1147647" y="5164053"/>
              <a:ext cx="4320493" cy="1441971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2) Data preprocessing &amp;</a:t>
              </a:r>
              <a:r>
                <a:rPr lang="ko-KR" altLang="en-US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>
                  <a:solidFill>
                    <a:schemeClr val="tx1"/>
                  </a:solidFill>
                </a:rPr>
                <a:t>Augmentation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71D6F5EC-E767-4CFC-AD2F-FC3D17CFAB7A}"/>
                </a:ext>
              </a:extLst>
            </p:cNvPr>
            <p:cNvSpPr/>
            <p:nvPr/>
          </p:nvSpPr>
          <p:spPr>
            <a:xfrm>
              <a:off x="5556717" y="2548946"/>
              <a:ext cx="2393668" cy="120904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1) Read Paper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2BB224B-FBC9-47D0-8A22-4E2D7657E31D}"/>
                </a:ext>
              </a:extLst>
            </p:cNvPr>
            <p:cNvSpPr txBox="1"/>
            <p:nvPr/>
          </p:nvSpPr>
          <p:spPr>
            <a:xfrm>
              <a:off x="6128105" y="2169631"/>
              <a:ext cx="1250892" cy="3205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2. Modeling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1A67F38B-8BDD-4A22-BDF9-668B2A7E3ACF}"/>
                </a:ext>
              </a:extLst>
            </p:cNvPr>
            <p:cNvSpPr/>
            <p:nvPr/>
          </p:nvSpPr>
          <p:spPr>
            <a:xfrm>
              <a:off x="5556717" y="3833325"/>
              <a:ext cx="2393668" cy="32575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2) Build model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72930C73-FD09-4AD7-BC64-3DB62C753A7A}"/>
                </a:ext>
              </a:extLst>
            </p:cNvPr>
            <p:cNvSpPr/>
            <p:nvPr/>
          </p:nvSpPr>
          <p:spPr>
            <a:xfrm>
              <a:off x="5556717" y="4234425"/>
              <a:ext cx="2393668" cy="23716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3) Train / Fine tuning 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39AFEB97-128B-47C7-AFF1-46244E78CB4A}"/>
                </a:ext>
              </a:extLst>
            </p:cNvPr>
            <p:cNvSpPr/>
            <p:nvPr/>
          </p:nvSpPr>
          <p:spPr>
            <a:xfrm>
              <a:off x="8036880" y="2548945"/>
              <a:ext cx="3007473" cy="1938775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1) Result &amp; Conclusion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B1729F5-DD08-4B98-8497-5765D1213EA3}"/>
                </a:ext>
              </a:extLst>
            </p:cNvPr>
            <p:cNvSpPr txBox="1"/>
            <p:nvPr/>
          </p:nvSpPr>
          <p:spPr>
            <a:xfrm>
              <a:off x="8588820" y="2178934"/>
              <a:ext cx="1878119" cy="3205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3. Result &amp; Service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7EC1EEED-6188-4285-9C2C-6FB34C27CC14}"/>
                </a:ext>
              </a:extLst>
            </p:cNvPr>
            <p:cNvSpPr/>
            <p:nvPr/>
          </p:nvSpPr>
          <p:spPr>
            <a:xfrm>
              <a:off x="8036880" y="4559293"/>
              <a:ext cx="3007473" cy="2046731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2) Export model &amp; Serving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04506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A03B9EA-667F-4EE6-A942-856029DC9B7E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795FC4-07C4-4A2A-B350-065275B0B5F0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A38530-7F44-41F9-BB03-7B0DFE084899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062844-C0AB-4CC8-BFE1-2D374159DCA3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845B16-E611-4636-9F4B-6439C0081C88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6A88A7A-9337-43EC-AD9B-2AC52C9D149F}"/>
              </a:ext>
            </a:extLst>
          </p:cNvPr>
          <p:cNvGrpSpPr/>
          <p:nvPr/>
        </p:nvGrpSpPr>
        <p:grpSpPr>
          <a:xfrm>
            <a:off x="3106574" y="802440"/>
            <a:ext cx="7860388" cy="5448453"/>
            <a:chOff x="1147647" y="1358655"/>
            <a:chExt cx="9896706" cy="5247370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90981CE3-5AA8-46D8-B767-F95A4D979B49}"/>
                </a:ext>
              </a:extLst>
            </p:cNvPr>
            <p:cNvGrpSpPr/>
            <p:nvPr/>
          </p:nvGrpSpPr>
          <p:grpSpPr>
            <a:xfrm>
              <a:off x="1502796" y="1358655"/>
              <a:ext cx="9186407" cy="637818"/>
              <a:chOff x="673099" y="2717800"/>
              <a:chExt cx="10205366" cy="1282700"/>
            </a:xfrm>
          </p:grpSpPr>
          <p:sp>
            <p:nvSpPr>
              <p:cNvPr id="46" name="화살표: 갈매기형 수장 45">
                <a:extLst>
                  <a:ext uri="{FF2B5EF4-FFF2-40B4-BE49-F238E27FC236}">
                    <a16:creationId xmlns:a16="http://schemas.microsoft.com/office/drawing/2014/main" id="{B85021E3-A261-42D4-8946-937B90E0CA3F}"/>
                  </a:ext>
                </a:extLst>
              </p:cNvPr>
              <p:cNvSpPr/>
              <p:nvPr/>
            </p:nvSpPr>
            <p:spPr>
              <a:xfrm>
                <a:off x="2334986" y="2717800"/>
                <a:ext cx="1895930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수집</a:t>
                </a:r>
              </a:p>
            </p:txBody>
          </p:sp>
          <p:sp>
            <p:nvSpPr>
              <p:cNvPr id="47" name="화살표: 갈매기형 수장 46">
                <a:extLst>
                  <a:ext uri="{FF2B5EF4-FFF2-40B4-BE49-F238E27FC236}">
                    <a16:creationId xmlns:a16="http://schemas.microsoft.com/office/drawing/2014/main" id="{9C6770CE-D17D-490E-A7C9-8A0FB64ECB8D}"/>
                  </a:ext>
                </a:extLst>
              </p:cNvPr>
              <p:cNvSpPr/>
              <p:nvPr/>
            </p:nvSpPr>
            <p:spPr>
              <a:xfrm>
                <a:off x="673099" y="2717800"/>
                <a:ext cx="1895929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정의</a:t>
                </a:r>
              </a:p>
            </p:txBody>
          </p:sp>
          <p:sp>
            <p:nvSpPr>
              <p:cNvPr id="48" name="화살표: 갈매기형 수장 47">
                <a:extLst>
                  <a:ext uri="{FF2B5EF4-FFF2-40B4-BE49-F238E27FC236}">
                    <a16:creationId xmlns:a16="http://schemas.microsoft.com/office/drawing/2014/main" id="{0D6A374D-2673-4CAC-A126-C2DE3AC6C4A2}"/>
                  </a:ext>
                </a:extLst>
              </p:cNvPr>
              <p:cNvSpPr/>
              <p:nvPr/>
            </p:nvSpPr>
            <p:spPr>
              <a:xfrm>
                <a:off x="3996873" y="2717800"/>
                <a:ext cx="1895930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정리</a:t>
                </a:r>
              </a:p>
            </p:txBody>
          </p:sp>
          <p:sp>
            <p:nvSpPr>
              <p:cNvPr id="49" name="화살표: 갈매기형 수장 48">
                <a:extLst>
                  <a:ext uri="{FF2B5EF4-FFF2-40B4-BE49-F238E27FC236}">
                    <a16:creationId xmlns:a16="http://schemas.microsoft.com/office/drawing/2014/main" id="{EF2F64ED-52C4-4312-9180-9190344609F6}"/>
                  </a:ext>
                </a:extLst>
              </p:cNvPr>
              <p:cNvSpPr/>
              <p:nvPr/>
            </p:nvSpPr>
            <p:spPr>
              <a:xfrm>
                <a:off x="7320648" y="2717800"/>
                <a:ext cx="1895930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결과</a:t>
                </a:r>
              </a:p>
            </p:txBody>
          </p:sp>
          <p:sp>
            <p:nvSpPr>
              <p:cNvPr id="50" name="화살표: 갈매기형 수장 49">
                <a:extLst>
                  <a:ext uri="{FF2B5EF4-FFF2-40B4-BE49-F238E27FC236}">
                    <a16:creationId xmlns:a16="http://schemas.microsoft.com/office/drawing/2014/main" id="{35C3E942-59A9-4386-9BA9-44A1082859EA}"/>
                  </a:ext>
                </a:extLst>
              </p:cNvPr>
              <p:cNvSpPr/>
              <p:nvPr/>
            </p:nvSpPr>
            <p:spPr>
              <a:xfrm>
                <a:off x="5658761" y="2717800"/>
                <a:ext cx="1895929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분석</a:t>
                </a:r>
              </a:p>
            </p:txBody>
          </p:sp>
          <p:sp>
            <p:nvSpPr>
              <p:cNvPr id="51" name="화살표: 갈매기형 수장 50">
                <a:extLst>
                  <a:ext uri="{FF2B5EF4-FFF2-40B4-BE49-F238E27FC236}">
                    <a16:creationId xmlns:a16="http://schemas.microsoft.com/office/drawing/2014/main" id="{043EB09E-91A7-4132-8C36-11E9AD38EDA1}"/>
                  </a:ext>
                </a:extLst>
              </p:cNvPr>
              <p:cNvSpPr/>
              <p:nvPr/>
            </p:nvSpPr>
            <p:spPr>
              <a:xfrm>
                <a:off x="8982535" y="2717800"/>
                <a:ext cx="1895930" cy="1282700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b="1" dirty="0">
                    <a:solidFill>
                      <a:schemeClr val="bg1"/>
                    </a:solidFill>
                    <a:latin typeface="중간안상수체" panose="02010504000101010101" pitchFamily="2" charset="-127"/>
                    <a:ea typeface="중간안상수체" panose="02010504000101010101" pitchFamily="2" charset="-127"/>
                  </a:rPr>
                  <a:t>결언</a:t>
                </a:r>
              </a:p>
            </p:txBody>
          </p:sp>
        </p:grp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F4EC206D-BED0-43EC-A03B-6470DA5BF31B}"/>
                </a:ext>
              </a:extLst>
            </p:cNvPr>
            <p:cNvSpPr/>
            <p:nvPr/>
          </p:nvSpPr>
          <p:spPr>
            <a:xfrm>
              <a:off x="1149729" y="2548946"/>
              <a:ext cx="4320493" cy="253937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1) Collect data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1C26944-E8A8-4EAC-8C50-F0DB00DA0873}"/>
                </a:ext>
              </a:extLst>
            </p:cNvPr>
            <p:cNvSpPr txBox="1"/>
            <p:nvPr/>
          </p:nvSpPr>
          <p:spPr>
            <a:xfrm>
              <a:off x="2345984" y="2190566"/>
              <a:ext cx="1917125" cy="3205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1. Data Preparation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43A6D90D-556C-46CB-B8EF-F6E27F7B7401}"/>
                </a:ext>
              </a:extLst>
            </p:cNvPr>
            <p:cNvSpPr/>
            <p:nvPr/>
          </p:nvSpPr>
          <p:spPr>
            <a:xfrm>
              <a:off x="1147647" y="5164053"/>
              <a:ext cx="4320493" cy="1441971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2) Data preprocessing &amp;</a:t>
              </a:r>
              <a:r>
                <a:rPr lang="ko-KR" altLang="en-US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>
                  <a:solidFill>
                    <a:schemeClr val="tx1"/>
                  </a:solidFill>
                </a:rPr>
                <a:t>Augmentation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71D6F5EC-E767-4CFC-AD2F-FC3D17CFAB7A}"/>
                </a:ext>
              </a:extLst>
            </p:cNvPr>
            <p:cNvSpPr/>
            <p:nvPr/>
          </p:nvSpPr>
          <p:spPr>
            <a:xfrm>
              <a:off x="5556717" y="2548946"/>
              <a:ext cx="2393668" cy="120904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1) Read Paper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2BB224B-FBC9-47D0-8A22-4E2D7657E31D}"/>
                </a:ext>
              </a:extLst>
            </p:cNvPr>
            <p:cNvSpPr txBox="1"/>
            <p:nvPr/>
          </p:nvSpPr>
          <p:spPr>
            <a:xfrm>
              <a:off x="6128105" y="2169631"/>
              <a:ext cx="1250892" cy="3205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2. Modeling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1A67F38B-8BDD-4A22-BDF9-668B2A7E3ACF}"/>
                </a:ext>
              </a:extLst>
            </p:cNvPr>
            <p:cNvSpPr/>
            <p:nvPr/>
          </p:nvSpPr>
          <p:spPr>
            <a:xfrm>
              <a:off x="5556717" y="3833325"/>
              <a:ext cx="2393668" cy="32575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2) Build model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72930C73-FD09-4AD7-BC64-3DB62C753A7A}"/>
                </a:ext>
              </a:extLst>
            </p:cNvPr>
            <p:cNvSpPr/>
            <p:nvPr/>
          </p:nvSpPr>
          <p:spPr>
            <a:xfrm>
              <a:off x="5556717" y="4234425"/>
              <a:ext cx="2393668" cy="237160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3) Train / Fine tuning 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39AFEB97-128B-47C7-AFF1-46244E78CB4A}"/>
                </a:ext>
              </a:extLst>
            </p:cNvPr>
            <p:cNvSpPr/>
            <p:nvPr/>
          </p:nvSpPr>
          <p:spPr>
            <a:xfrm>
              <a:off x="8036880" y="2548945"/>
              <a:ext cx="3007473" cy="1938775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1) Result &amp; Conclusion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B1729F5-DD08-4B98-8497-5765D1213EA3}"/>
                </a:ext>
              </a:extLst>
            </p:cNvPr>
            <p:cNvSpPr txBox="1"/>
            <p:nvPr/>
          </p:nvSpPr>
          <p:spPr>
            <a:xfrm>
              <a:off x="8588820" y="2178934"/>
              <a:ext cx="1878119" cy="3205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3. Result &amp; Service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7EC1EEED-6188-4285-9C2C-6FB34C27CC14}"/>
                </a:ext>
              </a:extLst>
            </p:cNvPr>
            <p:cNvSpPr/>
            <p:nvPr/>
          </p:nvSpPr>
          <p:spPr>
            <a:xfrm>
              <a:off x="8036880" y="4559293"/>
              <a:ext cx="3007473" cy="2046731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2) Export model &amp; Serving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0B345D80-3AC8-48ED-BE1D-850AC5C7E1B6}"/>
              </a:ext>
            </a:extLst>
          </p:cNvPr>
          <p:cNvSpPr/>
          <p:nvPr/>
        </p:nvSpPr>
        <p:spPr>
          <a:xfrm>
            <a:off x="3019425" y="723900"/>
            <a:ext cx="8010522" cy="56007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AFABAB"/>
                </a:solidFill>
              </a:ln>
              <a:solidFill>
                <a:schemeClr val="tx1">
                  <a:alpha val="50000"/>
                </a:schemeClr>
              </a:solidFill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6CAEEF0-A198-4F27-BE26-7057CC02A31B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658536C-1619-4AE9-940C-A4EF680F72EB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479E48E-754B-4899-8FA3-A6BDFDAE1449}"/>
                </a:ext>
              </a:extLst>
            </p:cNvPr>
            <p:cNvSpPr txBox="1"/>
            <p:nvPr/>
          </p:nvSpPr>
          <p:spPr>
            <a:xfrm>
              <a:off x="6404775" y="3056606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기획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1811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CC9D2B4-E57B-42B7-B066-740E778EE1D8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015A1B9-188C-4E03-A060-2C01D536FA33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49B3BE-9BE3-4440-A032-83454721E085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A56D9F-4BF6-4540-98C7-188E2D45F63A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FA3E7C-80C6-4FA8-8BBE-34C9E31A8F30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DD35F4-AF25-418B-818A-38A563183866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F8EDFC0-495D-406D-B7BB-AAA0DEFF176A}"/>
              </a:ext>
            </a:extLst>
          </p:cNvPr>
          <p:cNvGrpSpPr/>
          <p:nvPr/>
        </p:nvGrpSpPr>
        <p:grpSpPr>
          <a:xfrm>
            <a:off x="3081711" y="804862"/>
            <a:ext cx="7856699" cy="5248275"/>
            <a:chOff x="3081711" y="804862"/>
            <a:chExt cx="7856699" cy="5248275"/>
          </a:xfrm>
        </p:grpSpPr>
        <p:pic>
          <p:nvPicPr>
            <p:cNvPr id="2050" name="Picture 2" descr="absenceì ëí ì´ë¯¸ì§ ê²ìê²°ê³¼">
              <a:extLst>
                <a:ext uri="{FF2B5EF4-FFF2-40B4-BE49-F238E27FC236}">
                  <a16:creationId xmlns:a16="http://schemas.microsoft.com/office/drawing/2014/main" id="{40836BE8-93DA-4AFB-81AA-334BCAD41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1711" y="804862"/>
              <a:ext cx="7856699" cy="5248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B2AB2EA-0F3C-4E6B-A5B6-AEB437E9DA67}"/>
                </a:ext>
              </a:extLst>
            </p:cNvPr>
            <p:cNvGrpSpPr/>
            <p:nvPr/>
          </p:nvGrpSpPr>
          <p:grpSpPr>
            <a:xfrm>
              <a:off x="3081711" y="2944477"/>
              <a:ext cx="7856681" cy="1036320"/>
              <a:chOff x="3081710" y="2945886"/>
              <a:chExt cx="7856681" cy="1036320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1E3F716C-99A4-42A3-87C8-7B3F585C38FE}"/>
                  </a:ext>
                </a:extLst>
              </p:cNvPr>
              <p:cNvSpPr/>
              <p:nvPr/>
            </p:nvSpPr>
            <p:spPr>
              <a:xfrm>
                <a:off x="3081710" y="2945886"/>
                <a:ext cx="7856681" cy="1036320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003A3E6-57A6-4769-A48D-BAEC22EB7DE7}"/>
                  </a:ext>
                </a:extLst>
              </p:cNvPr>
              <p:cNvSpPr txBox="1"/>
              <p:nvPr/>
            </p:nvSpPr>
            <p:spPr>
              <a:xfrm>
                <a:off x="5532732" y="3056606"/>
                <a:ext cx="295465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000" b="1" dirty="0">
                    <a:solidFill>
                      <a:schemeClr val="bg1"/>
                    </a:solidFill>
                  </a:rPr>
                  <a:t>Connection</a:t>
                </a:r>
                <a:endParaRPr lang="ko-KR" altLang="en-US" sz="40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25686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A03B9EA-667F-4EE6-A942-856029DC9B7E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795FC4-07C4-4A2A-B350-065275B0B5F0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A38530-7F44-41F9-BB03-7B0DFE084899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062844-C0AB-4CC8-BFE1-2D374159DCA3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845B16-E611-4636-9F4B-6439C0081C88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758CC4C1-A206-4014-A5A2-2E289DD7218D}"/>
              </a:ext>
            </a:extLst>
          </p:cNvPr>
          <p:cNvGrpSpPr/>
          <p:nvPr/>
        </p:nvGrpSpPr>
        <p:grpSpPr>
          <a:xfrm>
            <a:off x="538548" y="596357"/>
            <a:ext cx="9234082" cy="7173518"/>
            <a:chOff x="-430575" y="628792"/>
            <a:chExt cx="9234082" cy="7173518"/>
          </a:xfrm>
        </p:grpSpPr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8A6BA03B-BD46-46B7-BB8A-C5622A8933BC}"/>
                </a:ext>
              </a:extLst>
            </p:cNvPr>
            <p:cNvGrpSpPr/>
            <p:nvPr/>
          </p:nvGrpSpPr>
          <p:grpSpPr>
            <a:xfrm>
              <a:off x="-430575" y="628792"/>
              <a:ext cx="9234082" cy="7173518"/>
              <a:chOff x="5248186" y="2264230"/>
              <a:chExt cx="4069986" cy="3161778"/>
            </a:xfrm>
          </p:grpSpPr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F6DFE17E-B735-45FE-A2D8-2A51257A117F}"/>
                  </a:ext>
                </a:extLst>
              </p:cNvPr>
              <p:cNvGrpSpPr/>
              <p:nvPr/>
            </p:nvGrpSpPr>
            <p:grpSpPr>
              <a:xfrm>
                <a:off x="6908800" y="2264230"/>
                <a:ext cx="2409372" cy="2409370"/>
                <a:chOff x="6908800" y="2264230"/>
                <a:chExt cx="2409372" cy="2409370"/>
              </a:xfrm>
            </p:grpSpPr>
            <p:sp>
              <p:nvSpPr>
                <p:cNvPr id="63" name="타원 62">
                  <a:extLst>
                    <a:ext uri="{FF2B5EF4-FFF2-40B4-BE49-F238E27FC236}">
                      <a16:creationId xmlns:a16="http://schemas.microsoft.com/office/drawing/2014/main" id="{F3933105-EE79-46BE-A2E5-0604DE08305D}"/>
                    </a:ext>
                  </a:extLst>
                </p:cNvPr>
                <p:cNvSpPr/>
                <p:nvPr/>
              </p:nvSpPr>
              <p:spPr>
                <a:xfrm>
                  <a:off x="7213600" y="2569029"/>
                  <a:ext cx="1799771" cy="1799771"/>
                </a:xfrm>
                <a:prstGeom prst="ellipse">
                  <a:avLst/>
                </a:pr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타원 63">
                  <a:extLst>
                    <a:ext uri="{FF2B5EF4-FFF2-40B4-BE49-F238E27FC236}">
                      <a16:creationId xmlns:a16="http://schemas.microsoft.com/office/drawing/2014/main" id="{70881116-58D4-41AA-90DF-45994BD9444D}"/>
                    </a:ext>
                  </a:extLst>
                </p:cNvPr>
                <p:cNvSpPr/>
                <p:nvPr/>
              </p:nvSpPr>
              <p:spPr>
                <a:xfrm>
                  <a:off x="6908800" y="2264230"/>
                  <a:ext cx="2409372" cy="2409370"/>
                </a:xfrm>
                <a:prstGeom prst="ellipse">
                  <a:avLst/>
                </a:pr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5" name="원호 64">
                  <a:extLst>
                    <a:ext uri="{FF2B5EF4-FFF2-40B4-BE49-F238E27FC236}">
                      <a16:creationId xmlns:a16="http://schemas.microsoft.com/office/drawing/2014/main" id="{CCD25CE9-2A73-4C56-B80D-E2FD733FDA36}"/>
                    </a:ext>
                  </a:extLst>
                </p:cNvPr>
                <p:cNvSpPr/>
                <p:nvPr/>
              </p:nvSpPr>
              <p:spPr>
                <a:xfrm rot="16200000">
                  <a:off x="7410760" y="2733762"/>
                  <a:ext cx="1359732" cy="1375234"/>
                </a:xfrm>
                <a:prstGeom prst="arc">
                  <a:avLst>
                    <a:gd name="adj1" fmla="val 16200000"/>
                    <a:gd name="adj2" fmla="val 1377558"/>
                  </a:avLst>
                </a:prstGeom>
                <a:ln w="3175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6" name="타원 65">
                  <a:extLst>
                    <a:ext uri="{FF2B5EF4-FFF2-40B4-BE49-F238E27FC236}">
                      <a16:creationId xmlns:a16="http://schemas.microsoft.com/office/drawing/2014/main" id="{52C28D82-0D1A-4CAD-BADA-ADC86D4B3F27}"/>
                    </a:ext>
                  </a:extLst>
                </p:cNvPr>
                <p:cNvSpPr/>
                <p:nvPr/>
              </p:nvSpPr>
              <p:spPr>
                <a:xfrm>
                  <a:off x="7369175" y="3484244"/>
                  <a:ext cx="57150" cy="5270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1" name="사각형: 둥근 모서리 60">
                <a:extLst>
                  <a:ext uri="{FF2B5EF4-FFF2-40B4-BE49-F238E27FC236}">
                    <a16:creationId xmlns:a16="http://schemas.microsoft.com/office/drawing/2014/main" id="{FAF05461-D3B1-4F36-8930-DB54AB38871C}"/>
                  </a:ext>
                </a:extLst>
              </p:cNvPr>
              <p:cNvSpPr/>
              <p:nvPr/>
            </p:nvSpPr>
            <p:spPr>
              <a:xfrm rot="3038005">
                <a:off x="6666428" y="4254906"/>
                <a:ext cx="659979" cy="304800"/>
              </a:xfrm>
              <a:prstGeom prst="roundRect">
                <a:avLst>
                  <a:gd name="adj" fmla="val 50000"/>
                </a:avLst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사각형: 둥근 모서리 61">
                <a:extLst>
                  <a:ext uri="{FF2B5EF4-FFF2-40B4-BE49-F238E27FC236}">
                    <a16:creationId xmlns:a16="http://schemas.microsoft.com/office/drawing/2014/main" id="{1449BB18-1586-49F6-B0C9-134298863FA8}"/>
                  </a:ext>
                </a:extLst>
              </p:cNvPr>
              <p:cNvSpPr/>
              <p:nvPr/>
            </p:nvSpPr>
            <p:spPr>
              <a:xfrm rot="8466985">
                <a:off x="5248186" y="4834594"/>
                <a:ext cx="1741348" cy="591414"/>
              </a:xfrm>
              <a:prstGeom prst="roundRect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1D2BC30-06C5-4A4F-A8DB-99B09F96D73F}"/>
                </a:ext>
              </a:extLst>
            </p:cNvPr>
            <p:cNvSpPr txBox="1"/>
            <p:nvPr/>
          </p:nvSpPr>
          <p:spPr>
            <a:xfrm>
              <a:off x="4771855" y="3075057"/>
              <a:ext cx="264828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</a:rPr>
                <a:t>RESEARCH</a:t>
              </a:r>
              <a:endParaRPr lang="ko-KR" altLang="en-US" sz="4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08525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0" descr="conferenceì ëí ì´ë¯¸ì§ ê²ìê²°ê³¼">
            <a:extLst>
              <a:ext uri="{FF2B5EF4-FFF2-40B4-BE49-F238E27FC236}">
                <a16:creationId xmlns:a16="http://schemas.microsoft.com/office/drawing/2014/main" id="{B7C7DD55-6642-4B61-B1E7-021AB9809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575" y="802440"/>
            <a:ext cx="7860396" cy="5448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D08A089-52C4-4325-AB9D-36E5EDB1F8A2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55A79B-8D46-4BEF-8456-838BBA320001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A474D0-B6FD-40B4-9A03-65C9042AAA72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7E661F-E4AC-4910-B70E-221CDA3F06BB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47C5FD-E7C3-4597-8217-8B5BC25B5A3C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DEE91ED-3901-41B8-B03F-1ED965B96FF5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66B5ECA-0FF4-4B73-BB6D-2042E276729C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3F25477-39D4-4117-B69B-53D96D017BEA}"/>
                </a:ext>
              </a:extLst>
            </p:cNvPr>
            <p:cNvSpPr txBox="1"/>
            <p:nvPr/>
          </p:nvSpPr>
          <p:spPr>
            <a:xfrm>
              <a:off x="4853519" y="3056606"/>
              <a:ext cx="43131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</a:rPr>
                <a:t>Conference </a:t>
              </a:r>
              <a:r>
                <a:rPr lang="ko-KR" altLang="en-US" sz="4000" b="1" dirty="0">
                  <a:solidFill>
                    <a:schemeClr val="bg1"/>
                  </a:solidFill>
                </a:rPr>
                <a:t>주최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!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94256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2" descr="íìì ëí ì´ë¯¸ì§ ê²ìê²°ê³¼">
            <a:extLst>
              <a:ext uri="{FF2B5EF4-FFF2-40B4-BE49-F238E27FC236}">
                <a16:creationId xmlns:a16="http://schemas.microsoft.com/office/drawing/2014/main" id="{8C353FD8-B5DF-4C2D-A518-CBCA9367B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334" y="802440"/>
            <a:ext cx="7885453" cy="5448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B47EFBA-144B-44FF-A892-F8CCC4F0F16F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AC7932-D21B-400A-9CFA-642ED31F9F13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97819F-C139-43C8-9101-19F526564E58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7A7169-8030-48A6-A9BE-60BB817ACAD6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71B8C3-29B6-468D-A4F2-3AE69062D014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AD843E5-3F3A-4BC5-A0D4-1DB8C212B918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F29ECAC-5E7A-4A21-9FAD-48A1C6D525F7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659EE24-2A2B-4BC5-A1A7-BCFFC17D7C27}"/>
                </a:ext>
              </a:extLst>
            </p:cNvPr>
            <p:cNvSpPr txBox="1"/>
            <p:nvPr/>
          </p:nvSpPr>
          <p:spPr>
            <a:xfrm>
              <a:off x="5288281" y="3056606"/>
              <a:ext cx="344357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예상되는 반응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4925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4" descr="ì°ê²°ì ëí ì´ë¯¸ì§ ê²ìê²°ê³¼">
            <a:extLst>
              <a:ext uri="{FF2B5EF4-FFF2-40B4-BE49-F238E27FC236}">
                <a16:creationId xmlns:a16="http://schemas.microsoft.com/office/drawing/2014/main" id="{62251ABA-5C37-4852-8317-C6A415F31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333" y="826884"/>
            <a:ext cx="7885453" cy="5424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70D990-209A-4EA2-9708-8E6D4E66F918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436BF8-0E17-4084-8735-EE13D6394152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CC15C8-E6B1-4308-9866-904216F3A4C8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42FA65-CCFA-42F1-9D3D-0387FF756CB7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ED4CDE-80F1-49F4-A485-DBA53A48032A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E0707B9-BA54-4FF0-A3BF-574F2BEBCF71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F3DF303-8DAE-4B14-BC2A-498EE57787C7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DA1BF13-7118-4426-8D6B-E06913512BE7}"/>
                </a:ext>
              </a:extLst>
            </p:cNvPr>
            <p:cNvSpPr txBox="1"/>
            <p:nvPr/>
          </p:nvSpPr>
          <p:spPr>
            <a:xfrm>
              <a:off x="3847984" y="3056606"/>
              <a:ext cx="63241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어쨌던 </a:t>
              </a:r>
              <a:r>
                <a:rPr lang="ko-KR" altLang="en-US" sz="4000" b="1" dirty="0" err="1">
                  <a:solidFill>
                    <a:schemeClr val="bg1"/>
                  </a:solidFill>
                </a:rPr>
                <a:t>저쨌던</a:t>
              </a:r>
              <a:r>
                <a:rPr lang="ko-KR" altLang="en-US" sz="4000" b="1" dirty="0">
                  <a:solidFill>
                    <a:schemeClr val="bg1"/>
                  </a:solidFill>
                </a:rPr>
                <a:t> 연결합니다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.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41661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6" descr="build groundì ëí ì´ë¯¸ì§ ê²ìê²°ê³¼">
            <a:extLst>
              <a:ext uri="{FF2B5EF4-FFF2-40B4-BE49-F238E27FC236}">
                <a16:creationId xmlns:a16="http://schemas.microsoft.com/office/drawing/2014/main" id="{B66263D1-E9BD-4608-95D6-E2D41512F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092" y="826884"/>
            <a:ext cx="7867694" cy="5424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4BD94D-4E4D-40C8-9B00-C62833D15931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E47B93-B1F7-49AE-9DC0-E62F613C65C9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848865-FEAA-49C0-8197-81B5599F97EE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8CD2C1-C1EE-4B42-980D-49E010870F6D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35632A-F90F-4CE2-BFFA-C70C32D544D8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D95D800-1DD6-478A-9E9D-5026CFE673C0}"/>
              </a:ext>
            </a:extLst>
          </p:cNvPr>
          <p:cNvGrpSpPr/>
          <p:nvPr/>
        </p:nvGrpSpPr>
        <p:grpSpPr>
          <a:xfrm>
            <a:off x="3153105" y="2944477"/>
            <a:ext cx="7856681" cy="1036320"/>
            <a:chOff x="3081710" y="2945886"/>
            <a:chExt cx="7856681" cy="103632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8FD0042-5C2B-4DDE-A28B-A5EA586F46F2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F21EED3-5ABC-4A08-864A-9E74A615EF30}"/>
                </a:ext>
              </a:extLst>
            </p:cNvPr>
            <p:cNvSpPr txBox="1"/>
            <p:nvPr/>
          </p:nvSpPr>
          <p:spPr>
            <a:xfrm>
              <a:off x="4617429" y="3056606"/>
              <a:ext cx="478528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기반을 잘 다집니다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.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12311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444913C-BB81-420C-831B-3FF226518686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8" descr="buildingì ëí ì´ë¯¸ì§ ê²ìê²°ê³¼">
            <a:extLst>
              <a:ext uri="{FF2B5EF4-FFF2-40B4-BE49-F238E27FC236}">
                <a16:creationId xmlns:a16="http://schemas.microsoft.com/office/drawing/2014/main" id="{F3460DBF-3BE7-41B9-8DF4-B7953036F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851" y="826884"/>
            <a:ext cx="7869478" cy="5424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051E31-C959-4A50-BE32-3DC1737574D9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562D68-2FE5-430F-BFE9-68ADF7CB533D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3314D8-F9E2-47D7-A8A2-75CAA4E62AE8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E71100-D335-47F3-9494-D87773BC2208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0BCD8A-2A1B-46A6-988A-9E7D638FCB87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1" name="곱하기 기호 10">
            <a:extLst>
              <a:ext uri="{FF2B5EF4-FFF2-40B4-BE49-F238E27FC236}">
                <a16:creationId xmlns:a16="http://schemas.microsoft.com/office/drawing/2014/main" id="{338EA07E-47B0-4904-98B9-E291E4C32CD5}"/>
              </a:ext>
            </a:extLst>
          </p:cNvPr>
          <p:cNvSpPr/>
          <p:nvPr/>
        </p:nvSpPr>
        <p:spPr>
          <a:xfrm>
            <a:off x="3032042" y="-406373"/>
            <a:ext cx="8125095" cy="8125095"/>
          </a:xfrm>
          <a:prstGeom prst="mathMultiply">
            <a:avLst>
              <a:gd name="adj1" fmla="val 656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4137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FB02952-05C9-49A3-8B24-90410ACBC7CB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BC12B7-178C-40B7-A2B2-029A7779813B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C38F34-00F0-471D-B4CC-819DF2563D7C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8C6B9F-D1A5-4586-8F35-3864B62497C4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CEDA910-80A8-4A77-9BC4-0BBF3B028AAB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562CCBA-1C31-4B41-98AE-07380CF5879F}"/>
              </a:ext>
            </a:extLst>
          </p:cNvPr>
          <p:cNvGrpSpPr/>
          <p:nvPr/>
        </p:nvGrpSpPr>
        <p:grpSpPr>
          <a:xfrm>
            <a:off x="3159852" y="826884"/>
            <a:ext cx="7869478" cy="5424008"/>
            <a:chOff x="3159852" y="826884"/>
            <a:chExt cx="7869478" cy="5424008"/>
          </a:xfrm>
        </p:grpSpPr>
        <p:pic>
          <p:nvPicPr>
            <p:cNvPr id="12" name="Picture 30" descr="dnaì ëí ì´ë¯¸ì§ ê²ìê²°ê³¼">
              <a:extLst>
                <a:ext uri="{FF2B5EF4-FFF2-40B4-BE49-F238E27FC236}">
                  <a16:creationId xmlns:a16="http://schemas.microsoft.com/office/drawing/2014/main" id="{0996647F-2BF6-49E2-818B-374E5AE8D8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9852" y="826884"/>
              <a:ext cx="7869478" cy="54240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A7870F3-3294-4CE7-8BB4-B38ED2883201}"/>
                </a:ext>
              </a:extLst>
            </p:cNvPr>
            <p:cNvGrpSpPr/>
            <p:nvPr/>
          </p:nvGrpSpPr>
          <p:grpSpPr>
            <a:xfrm>
              <a:off x="3159852" y="2944477"/>
              <a:ext cx="7856681" cy="1036320"/>
              <a:chOff x="3081710" y="2945886"/>
              <a:chExt cx="7856681" cy="1036320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D84F8944-08A3-4688-ABC5-6E8AAF0A6830}"/>
                  </a:ext>
                </a:extLst>
              </p:cNvPr>
              <p:cNvSpPr/>
              <p:nvPr/>
            </p:nvSpPr>
            <p:spPr>
              <a:xfrm>
                <a:off x="3081710" y="2945886"/>
                <a:ext cx="7856681" cy="1036320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6C0D93E-2ECF-4E80-B6B6-03A7A5B74E4B}"/>
                  </a:ext>
                </a:extLst>
              </p:cNvPr>
              <p:cNvSpPr txBox="1"/>
              <p:nvPr/>
            </p:nvSpPr>
            <p:spPr>
              <a:xfrm>
                <a:off x="5891818" y="3056606"/>
                <a:ext cx="2236511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000" b="1" dirty="0">
                    <a:solidFill>
                      <a:schemeClr val="bg1"/>
                    </a:solidFill>
                  </a:rPr>
                  <a:t>개인주의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82136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FB02952-05C9-49A3-8B24-90410ACBC7CB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BC12B7-178C-40B7-A2B2-029A7779813B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C38F34-00F0-471D-B4CC-819DF2563D7C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8C6B9F-D1A5-4586-8F35-3864B62497C4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808080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rgbClr val="808080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CEDA910-80A8-4A77-9BC4-0BBF3B028AAB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226177F-C228-4558-9790-45EA64258252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5990162-D3EF-4752-80BD-BCBB96EB0EA4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D348C85-F0DF-4922-9E93-0EEA301E340A}"/>
                </a:ext>
              </a:extLst>
            </p:cNvPr>
            <p:cNvSpPr txBox="1"/>
            <p:nvPr/>
          </p:nvSpPr>
          <p:spPr>
            <a:xfrm>
              <a:off x="5801248" y="3056606"/>
              <a:ext cx="24176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이미 시작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29952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FB02952-05C9-49A3-8B24-90410ACBC7CB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BC12B7-178C-40B7-A2B2-029A7779813B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C38F34-00F0-471D-B4CC-819DF2563D7C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808080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rgbClr val="808080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8C6B9F-D1A5-4586-8F35-3864B62497C4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CEDA910-80A8-4A77-9BC4-0BBF3B028AAB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226177F-C228-4558-9790-45EA64258252}"/>
              </a:ext>
            </a:extLst>
          </p:cNvPr>
          <p:cNvGrpSpPr/>
          <p:nvPr/>
        </p:nvGrpSpPr>
        <p:grpSpPr>
          <a:xfrm>
            <a:off x="3081734" y="2944477"/>
            <a:ext cx="7856681" cy="1036320"/>
            <a:chOff x="3081733" y="2945886"/>
            <a:chExt cx="7856681" cy="103632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5990162-D3EF-4752-80BD-BCBB96EB0EA4}"/>
                </a:ext>
              </a:extLst>
            </p:cNvPr>
            <p:cNvSpPr/>
            <p:nvPr/>
          </p:nvSpPr>
          <p:spPr>
            <a:xfrm>
              <a:off x="3081733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D348C85-F0DF-4922-9E93-0EEA301E340A}"/>
                </a:ext>
              </a:extLst>
            </p:cNvPr>
            <p:cNvSpPr txBox="1"/>
            <p:nvPr/>
          </p:nvSpPr>
          <p:spPr>
            <a:xfrm>
              <a:off x="5801249" y="3056606"/>
              <a:ext cx="24176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지금 여기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35963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2ED7BCA-D9CF-4A13-B61C-A558B4D39DA6}"/>
              </a:ext>
            </a:extLst>
          </p:cNvPr>
          <p:cNvSpPr txBox="1"/>
          <p:nvPr/>
        </p:nvSpPr>
        <p:spPr>
          <a:xfrm>
            <a:off x="3770683" y="1522488"/>
            <a:ext cx="46506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>
                <a:solidFill>
                  <a:schemeClr val="bg1"/>
                </a:solidFill>
              </a:rPr>
              <a:t>가장 중요한 세가지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292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806AA39-2C19-4293-94D0-FE4CAB1BDD5E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11CBA1-6350-4F56-AB8C-154B0720DEED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BCA028-29FA-447E-B999-BB823E5632E0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F11184-FA64-4703-BB24-22735FC7965F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BBD2F92-74C8-4598-9515-0B7EF252DFA9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B7A7AF9-D792-4BC1-B50C-545DB19DDC5E}"/>
              </a:ext>
            </a:extLst>
          </p:cNvPr>
          <p:cNvGrpSpPr/>
          <p:nvPr/>
        </p:nvGrpSpPr>
        <p:grpSpPr>
          <a:xfrm>
            <a:off x="3099470" y="804861"/>
            <a:ext cx="7857972" cy="5248275"/>
            <a:chOff x="3099470" y="804861"/>
            <a:chExt cx="7857972" cy="5248275"/>
          </a:xfrm>
        </p:grpSpPr>
        <p:pic>
          <p:nvPicPr>
            <p:cNvPr id="12" name="Picture 2" descr="whereì ëí ì´ë¯¸ì§ ê²ìê²°ê³¼">
              <a:extLst>
                <a:ext uri="{FF2B5EF4-FFF2-40B4-BE49-F238E27FC236}">
                  <a16:creationId xmlns:a16="http://schemas.microsoft.com/office/drawing/2014/main" id="{704539E9-1F82-4DB2-B903-689B233312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99470" y="804861"/>
              <a:ext cx="7856699" cy="5248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F172B910-3FBF-4A1A-B3CB-A080AE358B24}"/>
                </a:ext>
              </a:extLst>
            </p:cNvPr>
            <p:cNvGrpSpPr/>
            <p:nvPr/>
          </p:nvGrpSpPr>
          <p:grpSpPr>
            <a:xfrm>
              <a:off x="3100761" y="2944477"/>
              <a:ext cx="7856681" cy="1036320"/>
              <a:chOff x="3091235" y="2945886"/>
              <a:chExt cx="7856681" cy="1036320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E05FFC76-7A10-4B60-A689-3FB2458C300A}"/>
                  </a:ext>
                </a:extLst>
              </p:cNvPr>
              <p:cNvSpPr/>
              <p:nvPr/>
            </p:nvSpPr>
            <p:spPr>
              <a:xfrm>
                <a:off x="3091235" y="2945886"/>
                <a:ext cx="7856681" cy="1036320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7EBB1F4-8B68-4288-A0F9-536E22DCE615}"/>
                  </a:ext>
                </a:extLst>
              </p:cNvPr>
              <p:cNvSpPr txBox="1"/>
              <p:nvPr/>
            </p:nvSpPr>
            <p:spPr>
              <a:xfrm>
                <a:off x="5805695" y="3056606"/>
                <a:ext cx="240873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000" b="1" dirty="0">
                    <a:solidFill>
                      <a:schemeClr val="bg1"/>
                    </a:solidFill>
                  </a:rPr>
                  <a:t>Direction</a:t>
                </a:r>
                <a:endParaRPr lang="ko-KR" altLang="en-US" sz="40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79341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2ED7BCA-D9CF-4A13-B61C-A558B4D39DA6}"/>
              </a:ext>
            </a:extLst>
          </p:cNvPr>
          <p:cNvSpPr txBox="1"/>
          <p:nvPr/>
        </p:nvSpPr>
        <p:spPr>
          <a:xfrm>
            <a:off x="3770683" y="1522488"/>
            <a:ext cx="46506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>
                <a:solidFill>
                  <a:schemeClr val="bg1"/>
                </a:solidFill>
              </a:rPr>
              <a:t>가장 중요한 세가지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008F40-C4B4-4B10-9D07-06D5148D6111}"/>
              </a:ext>
            </a:extLst>
          </p:cNvPr>
          <p:cNvSpPr txBox="1"/>
          <p:nvPr/>
        </p:nvSpPr>
        <p:spPr>
          <a:xfrm>
            <a:off x="4602643" y="2721114"/>
            <a:ext cx="2986715" cy="2743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000" b="1" dirty="0">
                <a:solidFill>
                  <a:schemeClr val="bg1"/>
                </a:solidFill>
              </a:rPr>
              <a:t>존중</a:t>
            </a:r>
            <a:endParaRPr lang="en-US" altLang="ko-KR" sz="4000" b="1" dirty="0">
              <a:solidFill>
                <a:schemeClr val="bg1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000" b="1" dirty="0">
                <a:solidFill>
                  <a:schemeClr val="bg1"/>
                </a:solidFill>
              </a:rPr>
              <a:t>불치하문</a:t>
            </a:r>
            <a:endParaRPr lang="en-US" altLang="ko-KR" sz="4000" b="1" dirty="0">
              <a:solidFill>
                <a:schemeClr val="bg1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altLang="ko-KR" sz="4000" b="1">
                <a:solidFill>
                  <a:schemeClr val="bg1"/>
                </a:solidFill>
              </a:rPr>
              <a:t>No</a:t>
            </a:r>
            <a:r>
              <a:rPr lang="ko-KR" altLang="en-US" sz="4000" b="1">
                <a:solidFill>
                  <a:schemeClr val="bg1"/>
                </a:solidFill>
              </a:rPr>
              <a:t>자만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6740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2ED7BCA-D9CF-4A13-B61C-A558B4D39DA6}"/>
              </a:ext>
            </a:extLst>
          </p:cNvPr>
          <p:cNvSpPr txBox="1"/>
          <p:nvPr/>
        </p:nvSpPr>
        <p:spPr>
          <a:xfrm>
            <a:off x="3770683" y="1522488"/>
            <a:ext cx="46506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>
                <a:solidFill>
                  <a:schemeClr val="bg1"/>
                </a:solidFill>
              </a:rPr>
              <a:t>가장 중요한 세가지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008F40-C4B4-4B10-9D07-06D5148D6111}"/>
              </a:ext>
            </a:extLst>
          </p:cNvPr>
          <p:cNvSpPr txBox="1"/>
          <p:nvPr/>
        </p:nvSpPr>
        <p:spPr>
          <a:xfrm>
            <a:off x="4602643" y="2721114"/>
            <a:ext cx="2986715" cy="2743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000" b="1" dirty="0">
                <a:solidFill>
                  <a:schemeClr val="bg1"/>
                </a:solidFill>
              </a:rPr>
              <a:t>존중</a:t>
            </a:r>
            <a:endParaRPr lang="en-US" altLang="ko-KR" sz="4000" b="1" dirty="0">
              <a:solidFill>
                <a:schemeClr val="bg1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000" b="1" dirty="0">
                <a:solidFill>
                  <a:schemeClr val="bg1"/>
                </a:solidFill>
              </a:rPr>
              <a:t>불치하문</a:t>
            </a:r>
            <a:endParaRPr lang="en-US" altLang="ko-KR" sz="4000" b="1" dirty="0">
              <a:solidFill>
                <a:schemeClr val="bg1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altLang="ko-KR" sz="4000" b="1" dirty="0">
                <a:solidFill>
                  <a:schemeClr val="bg1"/>
                </a:solidFill>
              </a:rPr>
              <a:t>No</a:t>
            </a:r>
            <a:r>
              <a:rPr lang="ko-KR" altLang="en-US" sz="4000" b="1" dirty="0">
                <a:solidFill>
                  <a:schemeClr val="bg1"/>
                </a:solidFill>
              </a:rPr>
              <a:t>차별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B2C44FB-4D34-4678-A145-F0DE251691B2}"/>
              </a:ext>
            </a:extLst>
          </p:cNvPr>
          <p:cNvSpPr/>
          <p:nvPr/>
        </p:nvSpPr>
        <p:spPr>
          <a:xfrm>
            <a:off x="4598126" y="2708366"/>
            <a:ext cx="2987040" cy="275190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7F17875-1C5A-494B-A552-D5B3D2D0D971}"/>
              </a:ext>
            </a:extLst>
          </p:cNvPr>
          <p:cNvGrpSpPr/>
          <p:nvPr/>
        </p:nvGrpSpPr>
        <p:grpSpPr>
          <a:xfrm>
            <a:off x="2415853" y="3566160"/>
            <a:ext cx="7856681" cy="1036320"/>
            <a:chOff x="3081710" y="2945886"/>
            <a:chExt cx="7856681" cy="103632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CC40233-B8CD-43BB-97D2-0EC1357ED6CF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D944BB5-A14D-458B-9FC6-584CCD17E22F}"/>
                </a:ext>
              </a:extLst>
            </p:cNvPr>
            <p:cNvSpPr txBox="1"/>
            <p:nvPr/>
          </p:nvSpPr>
          <p:spPr>
            <a:xfrm>
              <a:off x="3873640" y="3056606"/>
              <a:ext cx="6272871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어길 시 </a:t>
              </a:r>
              <a:r>
                <a:rPr lang="ko-KR" altLang="en-US" sz="4000" b="1" dirty="0" err="1">
                  <a:solidFill>
                    <a:schemeClr val="bg1"/>
                  </a:solidFill>
                </a:rPr>
                <a:t>손절</a:t>
              </a:r>
              <a:r>
                <a:rPr lang="ko-KR" altLang="en-US" sz="3200" dirty="0" err="1">
                  <a:solidFill>
                    <a:schemeClr val="bg1"/>
                  </a:solidFill>
                </a:rPr>
                <a:t>은</a:t>
              </a:r>
              <a:r>
                <a:rPr lang="ko-KR" altLang="en-US" sz="3200" dirty="0">
                  <a:solidFill>
                    <a:schemeClr val="bg1"/>
                  </a:solidFill>
                </a:rPr>
                <a:t> 아니지만 상담</a:t>
              </a:r>
              <a:endParaRPr lang="ko-KR" altLang="en-US" sz="4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84689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28B4A5-9B05-434A-B794-800860727123}"/>
              </a:ext>
            </a:extLst>
          </p:cNvPr>
          <p:cNvSpPr txBox="1"/>
          <p:nvPr/>
        </p:nvSpPr>
        <p:spPr>
          <a:xfrm>
            <a:off x="4132962" y="2644170"/>
            <a:ext cx="39260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bg1"/>
                </a:solidFill>
              </a:rPr>
              <a:t>Q &amp; A</a:t>
            </a:r>
            <a:endParaRPr lang="ko-KR" altLang="en-US" sz="9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932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A31FE68-C996-4757-AE6A-A12DBFB1620B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ADB336-66E6-429C-83D2-1F1F21DB3240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8561A5-3729-4096-A456-624B347FB9B3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FA7987-CB0A-4F19-8316-083D38549151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017100-D3E3-4C15-9CDA-286B0F302349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051C013-CCD5-45CF-9CF0-2629D4FF576A}"/>
              </a:ext>
            </a:extLst>
          </p:cNvPr>
          <p:cNvGrpSpPr/>
          <p:nvPr/>
        </p:nvGrpSpPr>
        <p:grpSpPr>
          <a:xfrm>
            <a:off x="3099471" y="804861"/>
            <a:ext cx="7856698" cy="5248275"/>
            <a:chOff x="3099471" y="804861"/>
            <a:chExt cx="7856698" cy="5248275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AC5527A7-661C-4FD0-AE6C-A267BE3A6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9471" y="804861"/>
              <a:ext cx="7856698" cy="5248275"/>
            </a:xfrm>
            <a:prstGeom prst="rect">
              <a:avLst/>
            </a:prstGeom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536595B-24B0-47A1-AAAB-ADADCFD24040}"/>
                </a:ext>
              </a:extLst>
            </p:cNvPr>
            <p:cNvGrpSpPr/>
            <p:nvPr/>
          </p:nvGrpSpPr>
          <p:grpSpPr>
            <a:xfrm>
              <a:off x="3099488" y="2944477"/>
              <a:ext cx="7856681" cy="1036320"/>
              <a:chOff x="3081710" y="2945886"/>
              <a:chExt cx="7856681" cy="1036320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2B674ACE-58E5-4DF7-8B32-B814AE032B9B}"/>
                  </a:ext>
                </a:extLst>
              </p:cNvPr>
              <p:cNvSpPr/>
              <p:nvPr/>
            </p:nvSpPr>
            <p:spPr>
              <a:xfrm>
                <a:off x="3081710" y="2945886"/>
                <a:ext cx="7856681" cy="1036320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89BB972-E74F-4F7A-9A67-333AAE790C97}"/>
                  </a:ext>
                </a:extLst>
              </p:cNvPr>
              <p:cNvSpPr txBox="1"/>
              <p:nvPr/>
            </p:nvSpPr>
            <p:spPr>
              <a:xfrm>
                <a:off x="5923870" y="3056606"/>
                <a:ext cx="217239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000" b="1" dirty="0">
                    <a:solidFill>
                      <a:schemeClr val="bg1"/>
                    </a:solidFill>
                  </a:rPr>
                  <a:t>Purpose</a:t>
                </a:r>
                <a:endParaRPr lang="ko-KR" altLang="en-US" sz="40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917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3222910-65EE-44C6-8CFC-D422EA1C4056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4A6D9A-E159-49C9-846A-96199EB2A6F1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9A8385-9322-4CD9-9BE8-28F872F90305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27C85D-8E92-4E33-9364-CA7968E8B15B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6B93E9-E269-4AEE-A6C6-AA82D3342C0C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669900D-291D-4A02-B4EC-57CD1FF1E5FF}"/>
              </a:ext>
            </a:extLst>
          </p:cNvPr>
          <p:cNvGrpSpPr/>
          <p:nvPr/>
        </p:nvGrpSpPr>
        <p:grpSpPr>
          <a:xfrm>
            <a:off x="3081711" y="804862"/>
            <a:ext cx="7856699" cy="5248275"/>
            <a:chOff x="3081711" y="804862"/>
            <a:chExt cx="7856699" cy="5248275"/>
          </a:xfrm>
        </p:grpSpPr>
        <p:pic>
          <p:nvPicPr>
            <p:cNvPr id="10" name="Picture 2" descr="networkì ëí ì´ë¯¸ì§ ê²ìê²°ê³¼">
              <a:extLst>
                <a:ext uri="{FF2B5EF4-FFF2-40B4-BE49-F238E27FC236}">
                  <a16:creationId xmlns:a16="http://schemas.microsoft.com/office/drawing/2014/main" id="{2F96141E-9729-4696-A2CB-EEAEFA2D20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1712" y="804862"/>
              <a:ext cx="7856698" cy="5248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773D50C2-8AA7-47CB-9666-1AAAD9B2751C}"/>
                </a:ext>
              </a:extLst>
            </p:cNvPr>
            <p:cNvGrpSpPr/>
            <p:nvPr/>
          </p:nvGrpSpPr>
          <p:grpSpPr>
            <a:xfrm>
              <a:off x="3081711" y="2944477"/>
              <a:ext cx="7856681" cy="1036320"/>
              <a:chOff x="3081710" y="2945886"/>
              <a:chExt cx="7856681" cy="1036320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3F40C68-1627-4E1C-B053-0B5ED6AA8FBD}"/>
                  </a:ext>
                </a:extLst>
              </p:cNvPr>
              <p:cNvSpPr/>
              <p:nvPr/>
            </p:nvSpPr>
            <p:spPr>
              <a:xfrm>
                <a:off x="3081710" y="2945886"/>
                <a:ext cx="7856681" cy="1036320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34D2D24-809A-42E4-9251-362793964C25}"/>
                  </a:ext>
                </a:extLst>
              </p:cNvPr>
              <p:cNvSpPr txBox="1"/>
              <p:nvPr/>
            </p:nvSpPr>
            <p:spPr>
              <a:xfrm>
                <a:off x="5868215" y="3056606"/>
                <a:ext cx="2283702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000" b="1" dirty="0">
                    <a:solidFill>
                      <a:schemeClr val="bg1"/>
                    </a:solidFill>
                  </a:rPr>
                  <a:t>Network</a:t>
                </a:r>
                <a:endParaRPr lang="ko-KR" altLang="en-US" sz="40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9483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CEA4D0F-AAD9-464B-9766-27855D20D716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441368-66F1-4701-81BB-6B4F29F73D69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1DA5C1-7CDB-4574-923D-91EE8797E071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3C0089-1344-4E94-A7B9-F9AA093DF9EF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8DB25F-F52D-411C-B1FA-04F510CB1C0B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7538B70-82F8-4322-9B2F-F190256E4AB3}"/>
              </a:ext>
            </a:extLst>
          </p:cNvPr>
          <p:cNvGrpSpPr/>
          <p:nvPr/>
        </p:nvGrpSpPr>
        <p:grpSpPr>
          <a:xfrm>
            <a:off x="3081711" y="804862"/>
            <a:ext cx="7856697" cy="5248275"/>
            <a:chOff x="3081711" y="804862"/>
            <a:chExt cx="7856697" cy="5248275"/>
          </a:xfrm>
        </p:grpSpPr>
        <p:pic>
          <p:nvPicPr>
            <p:cNvPr id="9" name="Picture 4" descr="directionì ëí ì´ë¯¸ì§ ê²ìê²°ê³¼">
              <a:extLst>
                <a:ext uri="{FF2B5EF4-FFF2-40B4-BE49-F238E27FC236}">
                  <a16:creationId xmlns:a16="http://schemas.microsoft.com/office/drawing/2014/main" id="{D0398745-C6A3-4100-B375-51309DF7F4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1712" y="804862"/>
              <a:ext cx="7856696" cy="5248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8C6F53EA-65D9-409D-B935-95770F7EE986}"/>
                </a:ext>
              </a:extLst>
            </p:cNvPr>
            <p:cNvGrpSpPr/>
            <p:nvPr/>
          </p:nvGrpSpPr>
          <p:grpSpPr>
            <a:xfrm>
              <a:off x="3081711" y="2944477"/>
              <a:ext cx="7856681" cy="1036320"/>
              <a:chOff x="3081710" y="2945886"/>
              <a:chExt cx="7856681" cy="1036320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57DB6A9-C3E6-4894-9C4C-94CAF0CB8447}"/>
                  </a:ext>
                </a:extLst>
              </p:cNvPr>
              <p:cNvSpPr/>
              <p:nvPr/>
            </p:nvSpPr>
            <p:spPr>
              <a:xfrm>
                <a:off x="3081710" y="2945886"/>
                <a:ext cx="7856681" cy="1036320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5636E86-5112-4475-9848-EE4D9D763A0C}"/>
                  </a:ext>
                </a:extLst>
              </p:cNvPr>
              <p:cNvSpPr txBox="1"/>
              <p:nvPr/>
            </p:nvSpPr>
            <p:spPr>
              <a:xfrm>
                <a:off x="5596953" y="3056606"/>
                <a:ext cx="282622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000" b="1" dirty="0">
                    <a:solidFill>
                      <a:schemeClr val="bg1"/>
                    </a:solidFill>
                  </a:rPr>
                  <a:t>Leadership</a:t>
                </a:r>
                <a:endParaRPr lang="ko-KR" altLang="en-US" sz="40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35854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8E82FE7-34D5-44E4-BD0A-01223B74F61A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93D6E8-56CF-4067-8059-6C5D27C05FD1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5CA3B7-5270-4615-87A3-3E51423B9A1F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882F7C-326E-4AED-865C-01B8164DBD73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F3A98C-F6A4-44AC-83AC-20F078D8DFF3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7E0894D-AC9C-41BE-852D-4D17AA372A67}"/>
              </a:ext>
            </a:extLst>
          </p:cNvPr>
          <p:cNvGrpSpPr/>
          <p:nvPr/>
        </p:nvGrpSpPr>
        <p:grpSpPr>
          <a:xfrm>
            <a:off x="3081711" y="786411"/>
            <a:ext cx="7856698" cy="5248275"/>
            <a:chOff x="3081711" y="786411"/>
            <a:chExt cx="7856698" cy="5248275"/>
          </a:xfrm>
        </p:grpSpPr>
        <p:pic>
          <p:nvPicPr>
            <p:cNvPr id="10" name="Picture 2" descr="team projectì ëí ì´ë¯¸ì§ ê²ìê²°ê³¼">
              <a:extLst>
                <a:ext uri="{FF2B5EF4-FFF2-40B4-BE49-F238E27FC236}">
                  <a16:creationId xmlns:a16="http://schemas.microsoft.com/office/drawing/2014/main" id="{08F17C7F-AB26-46ED-BED2-87C1B618B41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43" r="17054"/>
            <a:stretch/>
          </p:blipFill>
          <p:spPr bwMode="auto">
            <a:xfrm>
              <a:off x="3081713" y="786411"/>
              <a:ext cx="7856696" cy="5248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CF286B84-E0BD-4376-BC71-BD0B7935AA5E}"/>
                </a:ext>
              </a:extLst>
            </p:cNvPr>
            <p:cNvGrpSpPr/>
            <p:nvPr/>
          </p:nvGrpSpPr>
          <p:grpSpPr>
            <a:xfrm>
              <a:off x="3081711" y="2944477"/>
              <a:ext cx="7856681" cy="1036320"/>
              <a:chOff x="3081710" y="2945886"/>
              <a:chExt cx="7856681" cy="1036320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CC2A1DD5-5C53-4912-B3CA-6C13F8C695B7}"/>
                  </a:ext>
                </a:extLst>
              </p:cNvPr>
              <p:cNvSpPr/>
              <p:nvPr/>
            </p:nvSpPr>
            <p:spPr>
              <a:xfrm>
                <a:off x="3081710" y="2945886"/>
                <a:ext cx="7856681" cy="1036320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C738CFF-FDAE-4082-9611-0AE45F9825D0}"/>
                  </a:ext>
                </a:extLst>
              </p:cNvPr>
              <p:cNvSpPr txBox="1"/>
              <p:nvPr/>
            </p:nvSpPr>
            <p:spPr>
              <a:xfrm>
                <a:off x="5410913" y="3056606"/>
                <a:ext cx="3198311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000" b="1" dirty="0">
                    <a:solidFill>
                      <a:schemeClr val="bg1"/>
                    </a:solidFill>
                  </a:rPr>
                  <a:t>Cooperation</a:t>
                </a:r>
                <a:endParaRPr lang="ko-KR" altLang="en-US" sz="40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4171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A6850E9-872B-4D16-9940-8D9C80F25873}"/>
              </a:ext>
            </a:extLst>
          </p:cNvPr>
          <p:cNvCxnSpPr>
            <a:cxnSpLocks/>
          </p:cNvCxnSpPr>
          <p:nvPr/>
        </p:nvCxnSpPr>
        <p:spPr>
          <a:xfrm>
            <a:off x="1828121" y="1267424"/>
            <a:ext cx="0" cy="43904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data analysisì ëí ì´ë¯¸ì§ ê²ìê²°ê³¼">
            <a:extLst>
              <a:ext uri="{FF2B5EF4-FFF2-40B4-BE49-F238E27FC236}">
                <a16:creationId xmlns:a16="http://schemas.microsoft.com/office/drawing/2014/main" id="{2CA48C2E-DB2A-4D32-9791-F3B47E93E9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6" r="7936"/>
          <a:stretch/>
        </p:blipFill>
        <p:spPr bwMode="auto">
          <a:xfrm>
            <a:off x="3110288" y="802440"/>
            <a:ext cx="7856694" cy="525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2D68E5-4673-4C49-8329-8CF890931DFB}"/>
              </a:ext>
            </a:extLst>
          </p:cNvPr>
          <p:cNvSpPr txBox="1"/>
          <p:nvPr/>
        </p:nvSpPr>
        <p:spPr>
          <a:xfrm>
            <a:off x="339218" y="11113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Problem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A7A5D8-2F7B-4739-9712-EDA39C67788A}"/>
              </a:ext>
            </a:extLst>
          </p:cNvPr>
          <p:cNvSpPr txBox="1"/>
          <p:nvPr/>
        </p:nvSpPr>
        <p:spPr>
          <a:xfrm>
            <a:off x="351241" y="2168608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Solution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325187-FFE1-434C-8FE4-FDF3E99A2A81}"/>
              </a:ext>
            </a:extLst>
          </p:cNvPr>
          <p:cNvSpPr txBox="1"/>
          <p:nvPr/>
        </p:nvSpPr>
        <p:spPr>
          <a:xfrm>
            <a:off x="715797" y="42831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Start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447385-4044-45A7-B900-FB2C91949940}"/>
              </a:ext>
            </a:extLst>
          </p:cNvPr>
          <p:cNvSpPr txBox="1"/>
          <p:nvPr/>
        </p:nvSpPr>
        <p:spPr>
          <a:xfrm>
            <a:off x="677278" y="5340433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Place</a:t>
            </a:r>
            <a:endParaRPr lang="ko-KR" altLang="en-US" dirty="0">
              <a:solidFill>
                <a:schemeClr val="bg1">
                  <a:alpha val="50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4FDA46-440D-4D4D-AD8C-A164130DCB67}"/>
              </a:ext>
            </a:extLst>
          </p:cNvPr>
          <p:cNvSpPr txBox="1"/>
          <p:nvPr/>
        </p:nvSpPr>
        <p:spPr>
          <a:xfrm>
            <a:off x="646867" y="3225883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What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370BD12-CC32-4945-AFC2-A50D08F26180}"/>
              </a:ext>
            </a:extLst>
          </p:cNvPr>
          <p:cNvGrpSpPr/>
          <p:nvPr/>
        </p:nvGrpSpPr>
        <p:grpSpPr>
          <a:xfrm>
            <a:off x="3081711" y="2944477"/>
            <a:ext cx="7856681" cy="1036320"/>
            <a:chOff x="3081710" y="2945886"/>
            <a:chExt cx="7856681" cy="103632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92F8127-1814-4760-B4A2-A9434BF76DCC}"/>
                </a:ext>
              </a:extLst>
            </p:cNvPr>
            <p:cNvSpPr/>
            <p:nvPr/>
          </p:nvSpPr>
          <p:spPr>
            <a:xfrm>
              <a:off x="3081710" y="2945886"/>
              <a:ext cx="7856681" cy="103632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D888D3-9AD4-4753-8D00-55FD53803309}"/>
                </a:ext>
              </a:extLst>
            </p:cNvPr>
            <p:cNvSpPr txBox="1"/>
            <p:nvPr/>
          </p:nvSpPr>
          <p:spPr>
            <a:xfrm>
              <a:off x="4915584" y="3056606"/>
              <a:ext cx="418896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데이터 분석이란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?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4506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1243</TotalTime>
  <Words>557</Words>
  <Application>Microsoft Office PowerPoint</Application>
  <PresentationFormat>와이드스크린</PresentationFormat>
  <Paragraphs>322</Paragraphs>
  <Slides>42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8" baseType="lpstr">
      <vt:lpstr>맑은 고딕</vt:lpstr>
      <vt:lpstr>중간안상수체</vt:lpstr>
      <vt:lpstr>Aharoni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Heo Jaehyuk</dc:creator>
  <cp:lastModifiedBy>Heo Jaehyuk</cp:lastModifiedBy>
  <cp:revision>49</cp:revision>
  <dcterms:created xsi:type="dcterms:W3CDTF">2019-07-26T16:40:14Z</dcterms:created>
  <dcterms:modified xsi:type="dcterms:W3CDTF">2019-09-30T14:48:37Z</dcterms:modified>
</cp:coreProperties>
</file>